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554" r:id="rId2"/>
    <p:sldId id="415" r:id="rId3"/>
    <p:sldId id="336" r:id="rId4"/>
    <p:sldId id="358" r:id="rId5"/>
    <p:sldId id="416" r:id="rId6"/>
    <p:sldId id="557" r:id="rId7"/>
    <p:sldId id="258" r:id="rId8"/>
    <p:sldId id="546" r:id="rId9"/>
    <p:sldId id="591" r:id="rId10"/>
    <p:sldId id="571" r:id="rId11"/>
    <p:sldId id="536" r:id="rId12"/>
    <p:sldId id="589" r:id="rId13"/>
    <p:sldId id="593" r:id="rId14"/>
    <p:sldId id="594" r:id="rId15"/>
    <p:sldId id="596" r:id="rId16"/>
    <p:sldId id="538" r:id="rId17"/>
    <p:sldId id="572" r:id="rId18"/>
    <p:sldId id="539" r:id="rId19"/>
    <p:sldId id="595" r:id="rId20"/>
    <p:sldId id="547" r:id="rId21"/>
    <p:sldId id="532" r:id="rId22"/>
    <p:sldId id="540" r:id="rId23"/>
    <p:sldId id="586" r:id="rId24"/>
    <p:sldId id="549" r:id="rId25"/>
    <p:sldId id="541" r:id="rId26"/>
    <p:sldId id="574" r:id="rId27"/>
    <p:sldId id="544" r:id="rId28"/>
    <p:sldId id="533" r:id="rId29"/>
    <p:sldId id="542" r:id="rId30"/>
    <p:sldId id="543" r:id="rId31"/>
    <p:sldId id="535" r:id="rId32"/>
    <p:sldId id="576" r:id="rId33"/>
    <p:sldId id="582" r:id="rId34"/>
    <p:sldId id="577" r:id="rId35"/>
    <p:sldId id="585" r:id="rId36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75" autoAdjust="0"/>
    <p:restoredTop sz="94665" autoAdjust="0"/>
  </p:normalViewPr>
  <p:slideViewPr>
    <p:cSldViewPr>
      <p:cViewPr varScale="1">
        <p:scale>
          <a:sx n="94" d="100"/>
          <a:sy n="94" d="100"/>
        </p:scale>
        <p:origin x="184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3" d="100"/>
          <a:sy n="33" d="100"/>
        </p:scale>
        <p:origin x="-272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6814DF97-EB00-6F4B-A2B5-8162D7F353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4D1B2ECA-C672-214E-8B1F-374BD3A97C0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44C70434-0A47-154A-9CBA-ECDD6CF2150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F7C49155-7AD0-2D4A-A726-4A36A87E244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72710" name="Rectangle 6">
            <a:extLst>
              <a:ext uri="{FF2B5EF4-FFF2-40B4-BE49-F238E27FC236}">
                <a16:creationId xmlns:a16="http://schemas.microsoft.com/office/drawing/2014/main" id="{45DB0A1D-B351-594E-95F4-31844211F54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2711" name="Rectangle 7">
            <a:extLst>
              <a:ext uri="{FF2B5EF4-FFF2-40B4-BE49-F238E27FC236}">
                <a16:creationId xmlns:a16="http://schemas.microsoft.com/office/drawing/2014/main" id="{F6843826-95EB-1148-B7B9-23436AFE39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A6670DD-2CFE-6D48-9EA0-B8064C9FF72F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ço Reservado para Imagem de Slide 1">
            <a:extLst>
              <a:ext uri="{FF2B5EF4-FFF2-40B4-BE49-F238E27FC236}">
                <a16:creationId xmlns:a16="http://schemas.microsoft.com/office/drawing/2014/main" id="{D8150E94-9C29-AE4B-AD50-5A6CA51795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Espaço Reservado para Anotações 2">
            <a:extLst>
              <a:ext uri="{FF2B5EF4-FFF2-40B4-BE49-F238E27FC236}">
                <a16:creationId xmlns:a16="http://schemas.microsoft.com/office/drawing/2014/main" id="{2EFA2CFB-BEBF-6D48-AA01-0403F66558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3796" name="Espaço Reservado para Número de Slide 3">
            <a:extLst>
              <a:ext uri="{FF2B5EF4-FFF2-40B4-BE49-F238E27FC236}">
                <a16:creationId xmlns:a16="http://schemas.microsoft.com/office/drawing/2014/main" id="{2C42C1F2-3C49-C441-A8A4-1C10F15A56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055266F-3D44-4F46-AD19-CEA49541FF8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>
            <a:extLst>
              <a:ext uri="{FF2B5EF4-FFF2-40B4-BE49-F238E27FC236}">
                <a16:creationId xmlns:a16="http://schemas.microsoft.com/office/drawing/2014/main" id="{BFE592A5-3C45-3B43-9A1F-1499C258D5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Espaço Reservado para Anotações 2">
            <a:extLst>
              <a:ext uri="{FF2B5EF4-FFF2-40B4-BE49-F238E27FC236}">
                <a16:creationId xmlns:a16="http://schemas.microsoft.com/office/drawing/2014/main" id="{376E040E-021A-064C-A1DE-2C26CF90EF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altLang="pt-BR">
              <a:ea typeface="ＭＳ Ｐゴシック" panose="020B0600070205080204" pitchFamily="34" charset="-128"/>
            </a:endParaRPr>
          </a:p>
        </p:txBody>
      </p:sp>
      <p:sp>
        <p:nvSpPr>
          <p:cNvPr id="7172" name="Espaço Reservado para Número de Slide 3">
            <a:extLst>
              <a:ext uri="{FF2B5EF4-FFF2-40B4-BE49-F238E27FC236}">
                <a16:creationId xmlns:a16="http://schemas.microsoft.com/office/drawing/2014/main" id="{BFDA3D0F-776F-F64A-AA4D-29F522CA1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AA4B3CD-06C5-8247-9AB2-B651384128C4}" type="slidenum">
              <a:rPr lang="pt-BR" altLang="pt-BR" smtClean="0">
                <a:latin typeface="Calibri" panose="020F0502020204030204" pitchFamily="34" charset="0"/>
                <a:cs typeface="Arial" panose="020B0604020202020204" pitchFamily="34" charset="0"/>
              </a:rPr>
              <a:pPr/>
              <a:t>4</a:t>
            </a:fld>
            <a:endParaRPr lang="pt-BR" altLang="pt-BR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29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>
            <a:extLst>
              <a:ext uri="{FF2B5EF4-FFF2-40B4-BE49-F238E27FC236}">
                <a16:creationId xmlns:a16="http://schemas.microsoft.com/office/drawing/2014/main" id="{56BAD0A6-8071-A743-AD9A-590FFA6C4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>
            <a:extLst>
              <a:ext uri="{FF2B5EF4-FFF2-40B4-BE49-F238E27FC236}">
                <a16:creationId xmlns:a16="http://schemas.microsoft.com/office/drawing/2014/main" id="{81A7CA77-3B28-0E47-92A4-6D137290D6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>
              <a:ea typeface="ＭＳ Ｐゴシック" panose="020B0600070205080204" pitchFamily="34" charset="-128"/>
            </a:endParaRPr>
          </a:p>
        </p:txBody>
      </p:sp>
      <p:sp>
        <p:nvSpPr>
          <p:cNvPr id="15364" name="Espaço Reservado para Número de Slide 3">
            <a:extLst>
              <a:ext uri="{FF2B5EF4-FFF2-40B4-BE49-F238E27FC236}">
                <a16:creationId xmlns:a16="http://schemas.microsoft.com/office/drawing/2014/main" id="{FB67AF48-9D94-B845-884A-C832A4C49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9F10C8-5D0A-B646-944E-E2EE3B985CCB}" type="slidenum">
              <a:rPr lang="pt-BR" altLang="pt-B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9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730C6F-F7B3-DF4E-8237-589AA4793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19CEB3-75AE-9D4C-B3D2-97B6FC7A33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2A3253-B267-9645-B6FA-F67CFE97CA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1E6326-0162-434B-AB36-23E8EFEF08E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4479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858709-EBF4-B74A-8A4A-9EAFC1ACE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E06EBB-3A08-A44C-BCCC-683D098BF0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326B07-2EF3-E244-84F9-83781977E2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AD6F1A-107C-854E-BCBA-F5A93AC1A91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15109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0181FF-2E6D-D944-B9F7-8B757B04D8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341AD5-47E9-3047-841C-839EED965B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0BCA79-74AB-E343-9F24-AB8368AA65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8A0EE3-C8F8-9F4B-B88D-204B467395D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468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0650D-32A1-6A4C-BCA5-71C1F6080A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317B8-CEE0-C64A-B083-A3EAA84AB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64473-5A78-B044-A68B-50457CB01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CF21C-1AC1-FA43-8AC9-EB0B19FAA89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3235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FB209-E7CC-044B-A6D5-801EF27F8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27B8E3-F95D-8044-93A7-849E62B672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6A8CA5-4834-1D46-B3BB-95FCCC7C37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3B89B-34B8-9C40-A56D-E9B3E2D3F15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0354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81755-58EF-514E-BA3D-A93DA47859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80B08-0064-0843-9854-0180E25E95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CAAF9-83BB-EB45-AC06-8DA4ABD33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42ED4-E3B9-D044-81EA-BC879AAB15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2991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D72F62-CAB0-6445-951E-C799008544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8E165B2-B39E-6940-829D-A79F39BB8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263A29B-A52C-EB46-B82F-2B9EB09B06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CDDEA7-4146-DF46-A5F5-B6ACAB3FC23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29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042036-A16D-274C-97BD-1BBF06C8F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C80A2D-0F47-2D46-986B-26593170D3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D409C7-77E5-A147-AD5B-8E61020AC4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45DDB-9C39-364F-BC51-21F1A9B4C04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1976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88A424A-8D35-6542-8269-71B8BC0B9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3C489C-0F6E-064D-B4AF-2BE096D924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72C0CBF-2A31-8D44-BDF6-02EEDB3B78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99787C-FB9E-774D-9396-8D64BF63C7F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76874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602CC4-270E-0947-8ED7-6BD513F94B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9F28C-6602-934E-9E51-CC1B9E3CC0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969278-73F0-8049-BCFF-190660407C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A4D8D-FF1E-9343-A2BA-5A8080BC7F3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6582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6A2698-FFBD-2949-8018-ACEAA6E79F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934AB6-FE65-2E4B-8942-EE14CF7B16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5F6C2-A13C-4443-B013-DCA02898BB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D3CCF-38FC-ED4D-A2B7-EDA4101E4AB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7192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D0EDE0-E91F-6A46-BCA4-F4B4CAA4C1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471BA5-D01B-4340-943D-51BA77695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7494020-3AC7-EF46-9C5C-B03CE56E6CD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14C6184-00DA-9B41-873B-F9C36C319B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A8A3449-9F93-7D48-9DE9-5EE64C6A71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29FA3E0-3598-0A46-8630-F9D922389EC9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i.uff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epiuff@gmail.com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E64EE246-3530-D047-ACA2-560698C82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96975"/>
            <a:ext cx="8153400" cy="4648200"/>
          </a:xfrm>
          <a:effectLst>
            <a:outerShdw dist="35921" dir="2700000" algn="ctr" rotWithShape="0">
              <a:schemeClr val="hlink"/>
            </a:outerShdw>
          </a:effectLst>
        </p:spPr>
        <p:txBody>
          <a:bodyPr/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pt-BR" sz="4000" cap="small" dirty="0"/>
              <a:t>Epidemiologia analítica</a:t>
            </a:r>
            <a:br>
              <a:rPr lang="pt-BR" sz="4000" dirty="0"/>
            </a:br>
            <a:br>
              <a:rPr lang="pt-BR" sz="3200" cap="small" dirty="0"/>
            </a:br>
            <a:br>
              <a:rPr lang="pt-BR" sz="3200" cap="small" dirty="0"/>
            </a:br>
            <a:br>
              <a:rPr lang="pt-BR" sz="3200" cap="small" dirty="0"/>
            </a:br>
            <a:r>
              <a:rPr lang="en-US" sz="2800" dirty="0">
                <a:hlinkClick r:id="rId3"/>
              </a:rPr>
              <a:t>www.epi.uff.br</a:t>
            </a:r>
            <a:br>
              <a:rPr lang="en-US" sz="2800" dirty="0"/>
            </a:br>
            <a:br>
              <a:rPr lang="en-US" sz="2800" dirty="0"/>
            </a:br>
            <a:r>
              <a:rPr lang="pt-BR" sz="1400" cap="small" dirty="0"/>
              <a:t> 2019 </a:t>
            </a:r>
            <a:b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</a:br>
            <a:b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charset="0"/>
              </a:rPr>
            </a:br>
            <a:br>
              <a:rPr lang="en-US" dirty="0">
                <a:latin typeface="Arial Unicode MS" charset="0"/>
              </a:rPr>
            </a:br>
            <a:endParaRPr lang="pt-BR" dirty="0">
              <a:latin typeface="Arial Unicode MS" charset="0"/>
            </a:endParaRPr>
          </a:p>
        </p:txBody>
      </p:sp>
      <p:sp>
        <p:nvSpPr>
          <p:cNvPr id="3075" name="Text Box 3">
            <a:extLst>
              <a:ext uri="{FF2B5EF4-FFF2-40B4-BE49-F238E27FC236}">
                <a16:creationId xmlns:a16="http://schemas.microsoft.com/office/drawing/2014/main" id="{4AAF111F-D1A8-9444-AD19-66EBE3BE3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49275"/>
            <a:ext cx="8120062" cy="708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UNIVERSIDADE FEDERAL FLUMINENSE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0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DEPARTAMENTO DE EPIDEMIOLOGIA E BIOESTATÍSTICA</a:t>
            </a:r>
            <a:endParaRPr lang="pt-BR" altLang="pt-BR" sz="20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2" name="Picture 3" descr="C:\Users\Raíla\Downloads\375648_524649127608295_266725734_n.jpg">
            <a:extLst>
              <a:ext uri="{FF2B5EF4-FFF2-40B4-BE49-F238E27FC236}">
                <a16:creationId xmlns:a16="http://schemas.microsoft.com/office/drawing/2014/main" id="{2A725D0D-5A7C-BA4D-95A9-B9080CAF6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268413"/>
            <a:ext cx="1371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>
            <a:extLst>
              <a:ext uri="{FF2B5EF4-FFF2-40B4-BE49-F238E27FC236}">
                <a16:creationId xmlns:a16="http://schemas.microsoft.com/office/drawing/2014/main" id="{C8F55D2E-B7D8-E04A-A9AC-D0CA86FD68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13303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3B12F7E-212E-E44A-BFE5-98C6CDF054F9}"/>
              </a:ext>
            </a:extLst>
          </p:cNvPr>
          <p:cNvSpPr txBox="1">
            <a:spLocks noChangeArrowheads="1"/>
          </p:cNvSpPr>
          <p:nvPr/>
        </p:nvSpPr>
        <p:spPr>
          <a:xfrm>
            <a:off x="971550" y="3789363"/>
            <a:ext cx="6905625" cy="1198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3600" b="1" kern="0" dirty="0">
                <a:solidFill>
                  <a:srgbClr val="A5002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Estudos de risco:</a:t>
            </a:r>
          </a:p>
          <a:p>
            <a:pPr marL="0" indent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pt-BR" altLang="pt-BR" sz="3600" b="1" kern="0" dirty="0">
                <a:solidFill>
                  <a:srgbClr val="A5002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Estudos coorte</a:t>
            </a:r>
          </a:p>
          <a:p>
            <a:pPr eaLnBrk="1" hangingPunct="1"/>
            <a:endParaRPr lang="pt-BR" altLang="pt-BR" sz="24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pt-BR" altLang="pt-BR" sz="2400" b="1" kern="0" dirty="0">
              <a:solidFill>
                <a:srgbClr val="000000"/>
              </a:solidFill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endParaRPr lang="pt-BR" altLang="pt-BR" sz="24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  <a:hlinkClick r:id="rId6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79CC4EC8-8CDD-D042-8B2D-B4AB737A99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0488" y="188913"/>
            <a:ext cx="9324976" cy="1143000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Estudos de coorte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D3BC8-D08B-9A40-88A7-349AF4B72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sz="2400" dirty="0"/>
              <a:t>O </a:t>
            </a:r>
            <a:r>
              <a:rPr lang="fr-CH" sz="2400" dirty="0" err="1"/>
              <a:t>pesquisador</a:t>
            </a:r>
            <a:r>
              <a:rPr lang="fr-CH" sz="2400" dirty="0"/>
              <a:t> </a:t>
            </a:r>
            <a:r>
              <a:rPr lang="fr-CH" sz="2400" dirty="0" err="1"/>
              <a:t>poderia</a:t>
            </a:r>
            <a:r>
              <a:rPr lang="fr-CH" sz="2400" dirty="0"/>
              <a:t>:</a:t>
            </a:r>
          </a:p>
          <a:p>
            <a:pPr>
              <a:defRPr/>
            </a:pPr>
            <a:endParaRPr lang="fr-CH" sz="2000" dirty="0"/>
          </a:p>
          <a:p>
            <a:pPr marL="0" indent="0">
              <a:buFontTx/>
              <a:buNone/>
              <a:defRPr/>
            </a:pPr>
            <a:r>
              <a:rPr lang="fr-CH" sz="2000" b="1" dirty="0"/>
              <a:t>1) acompanhar os pacientes expostos</a:t>
            </a:r>
            <a:r>
              <a:rPr lang="fr-CH" sz="2000" dirty="0"/>
              <a:t> e um </a:t>
            </a:r>
            <a:r>
              <a:rPr lang="fr-CH" sz="2000" b="1" dirty="0"/>
              <a:t>grupo similar não expostos</a:t>
            </a:r>
            <a:r>
              <a:rPr lang="fr-CH" sz="2000" dirty="0"/>
              <a:t> ao longo do tempo – </a:t>
            </a:r>
            <a:r>
              <a:rPr lang="fr-CH" sz="2000" b="1" i="1" dirty="0">
                <a:solidFill>
                  <a:srgbClr val="0070C0"/>
                </a:solidFill>
              </a:rPr>
              <a:t>estudo de coorte </a:t>
            </a:r>
            <a:r>
              <a:rPr lang="fr-CH" sz="2000" b="1" i="1" dirty="0">
                <a:solidFill>
                  <a:srgbClr val="FF0000"/>
                </a:solidFill>
              </a:rPr>
              <a:t>prospectivo</a:t>
            </a:r>
          </a:p>
          <a:p>
            <a:pPr>
              <a:defRPr/>
            </a:pPr>
            <a:endParaRPr lang="fr-CH" sz="2000" dirty="0"/>
          </a:p>
          <a:p>
            <a:pPr marL="0" indent="0" algn="ctr">
              <a:buFontTx/>
              <a:buNone/>
              <a:defRPr/>
            </a:pPr>
            <a:r>
              <a:rPr lang="fr-CH" sz="2000" b="1" i="1" dirty="0">
                <a:solidFill>
                  <a:srgbClr val="FF0000"/>
                </a:solidFill>
              </a:rPr>
              <a:t>OU</a:t>
            </a:r>
          </a:p>
          <a:p>
            <a:pPr marL="0" indent="0">
              <a:buFontTx/>
              <a:buNone/>
              <a:defRPr/>
            </a:pPr>
            <a:endParaRPr lang="fr-CH" sz="2000" dirty="0"/>
          </a:p>
          <a:p>
            <a:pPr marL="0" indent="0">
              <a:buFontTx/>
              <a:buNone/>
              <a:defRPr/>
            </a:pPr>
            <a:r>
              <a:rPr lang="fr-CH" sz="2000" b="1" dirty="0"/>
              <a:t>2) </a:t>
            </a:r>
            <a:r>
              <a:rPr lang="fr-CH" sz="2000" b="1" dirty="0" err="1"/>
              <a:t>investigar</a:t>
            </a:r>
            <a:r>
              <a:rPr lang="fr-CH" sz="2000" b="1" dirty="0"/>
              <a:t> </a:t>
            </a:r>
            <a:r>
              <a:rPr lang="fr-CH" sz="2000" b="1" dirty="0" err="1"/>
              <a:t>todos</a:t>
            </a:r>
            <a:r>
              <a:rPr lang="fr-CH" sz="2000" b="1" dirty="0"/>
              <a:t> os </a:t>
            </a:r>
            <a:r>
              <a:rPr lang="fr-CH" sz="2000" b="1" dirty="0" err="1"/>
              <a:t>registros</a:t>
            </a:r>
            <a:r>
              <a:rPr lang="fr-CH" sz="2000" b="1" dirty="0"/>
              <a:t> </a:t>
            </a:r>
            <a:r>
              <a:rPr lang="fr-CH" sz="2000" b="1" dirty="0" err="1"/>
              <a:t>médicos</a:t>
            </a:r>
            <a:r>
              <a:rPr lang="fr-CH" sz="2000" b="1" dirty="0"/>
              <a:t> </a:t>
            </a:r>
            <a:r>
              <a:rPr lang="fr-CH" sz="2000" dirty="0"/>
              <a:t>e </a:t>
            </a:r>
            <a:r>
              <a:rPr lang="fr-CH" sz="2000" dirty="0" err="1"/>
              <a:t>verificar</a:t>
            </a:r>
            <a:r>
              <a:rPr lang="fr-CH" sz="2000" dirty="0"/>
              <a:t> </a:t>
            </a:r>
            <a:r>
              <a:rPr lang="fr-CH" sz="2000" i="1" u="sng" dirty="0">
                <a:solidFill>
                  <a:srgbClr val="0070C0"/>
                </a:solidFill>
              </a:rPr>
              <a:t>no </a:t>
            </a:r>
            <a:r>
              <a:rPr lang="fr-CH" sz="2000" i="1" u="sng" dirty="0" err="1">
                <a:solidFill>
                  <a:srgbClr val="0070C0"/>
                </a:solidFill>
              </a:rPr>
              <a:t>passado</a:t>
            </a:r>
            <a:r>
              <a:rPr lang="fr-CH" sz="2000" i="1" dirty="0">
                <a:solidFill>
                  <a:srgbClr val="0070C0"/>
                </a:solidFill>
              </a:rPr>
              <a:t> </a:t>
            </a:r>
            <a:r>
              <a:rPr lang="fr-CH" sz="2000" dirty="0"/>
              <a:t>a </a:t>
            </a:r>
            <a:r>
              <a:rPr lang="fr-CH" sz="2000" b="1" dirty="0" err="1"/>
              <a:t>existência</a:t>
            </a:r>
            <a:r>
              <a:rPr lang="fr-CH" sz="2000" b="1" dirty="0"/>
              <a:t> de </a:t>
            </a:r>
            <a:r>
              <a:rPr lang="fr-CH" sz="2000" b="1" dirty="0" err="1"/>
              <a:t>exposição</a:t>
            </a:r>
            <a:r>
              <a:rPr lang="fr-CH" sz="2000" b="1" dirty="0"/>
              <a:t> e </a:t>
            </a:r>
            <a:r>
              <a:rPr lang="fr-CH" sz="2000" b="1" dirty="0" err="1"/>
              <a:t>eventuais</a:t>
            </a:r>
            <a:r>
              <a:rPr lang="fr-CH" sz="2000" b="1" dirty="0"/>
              <a:t> </a:t>
            </a:r>
            <a:r>
              <a:rPr lang="fr-CH" sz="2000" b="1" dirty="0" err="1"/>
              <a:t>desfechos</a:t>
            </a:r>
            <a:r>
              <a:rPr lang="fr-CH" sz="2000" b="1" dirty="0"/>
              <a:t> </a:t>
            </a:r>
            <a:r>
              <a:rPr lang="fr-CH" sz="2000" dirty="0"/>
              <a:t>– </a:t>
            </a:r>
            <a:r>
              <a:rPr lang="fr-CH" sz="2000" b="1" i="1" dirty="0" err="1">
                <a:solidFill>
                  <a:srgbClr val="0070C0"/>
                </a:solidFill>
              </a:rPr>
              <a:t>estudo</a:t>
            </a:r>
            <a:r>
              <a:rPr lang="fr-CH" sz="2000" b="1" i="1" dirty="0">
                <a:solidFill>
                  <a:srgbClr val="0070C0"/>
                </a:solidFill>
              </a:rPr>
              <a:t> de </a:t>
            </a:r>
            <a:r>
              <a:rPr lang="fr-CH" sz="2000" b="1" i="1" dirty="0" err="1">
                <a:solidFill>
                  <a:srgbClr val="0070C0"/>
                </a:solidFill>
              </a:rPr>
              <a:t>coorte</a:t>
            </a:r>
            <a:r>
              <a:rPr lang="fr-CH" sz="2000" b="1" i="1" dirty="0">
                <a:solidFill>
                  <a:srgbClr val="0070C0"/>
                </a:solidFill>
              </a:rPr>
              <a:t> </a:t>
            </a:r>
            <a:r>
              <a:rPr lang="fr-CH" sz="2000" b="1" i="1" dirty="0" err="1">
                <a:solidFill>
                  <a:srgbClr val="FF0000"/>
                </a:solidFill>
              </a:rPr>
              <a:t>retrospectivo</a:t>
            </a:r>
            <a:endParaRPr lang="fr-CH" sz="2000" b="1" i="1" dirty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fr-CH" sz="2000" b="1" i="1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fr-CH" sz="2400" b="1" dirty="0">
                <a:solidFill>
                  <a:srgbClr val="FF0000"/>
                </a:solidFill>
              </a:rPr>
              <a:t>Sempre partindo de um grupo de indivíduos SEM o desfecho de interesse!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1AA68440-B008-CA47-B01E-859E37A3F1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82575"/>
            <a:ext cx="9144000" cy="769938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Desenho de estudo de </a:t>
            </a:r>
            <a:r>
              <a:rPr lang="fr-CH" altLang="en-US" sz="3600" b="1" i="1">
                <a:solidFill>
                  <a:srgbClr val="0070C0"/>
                </a:solidFill>
              </a:rPr>
              <a:t>coorte prospectivo</a:t>
            </a:r>
            <a:br>
              <a:rPr lang="fr-CH" altLang="en-US" sz="3600">
                <a:solidFill>
                  <a:srgbClr val="0070C0"/>
                </a:solidFill>
              </a:rPr>
            </a:br>
            <a:endParaRPr lang="en-US" altLang="en-US" sz="3600">
              <a:solidFill>
                <a:srgbClr val="0070C0"/>
              </a:solidFill>
            </a:endParaRPr>
          </a:p>
        </p:txBody>
      </p:sp>
      <p:pic>
        <p:nvPicPr>
          <p:cNvPr id="5123" name="Picture 1" descr="Screen Clipping">
            <a:extLst>
              <a:ext uri="{FF2B5EF4-FFF2-40B4-BE49-F238E27FC236}">
                <a16:creationId xmlns:a16="http://schemas.microsoft.com/office/drawing/2014/main" id="{56F74525-2DCA-9946-9B61-4041DB642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69151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6EAEEF35-4422-5940-B51F-8AD8EE5D4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9588"/>
            <a:ext cx="2430463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3E493531-A45D-D647-B3E2-F88B978E0C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7950" y="265113"/>
            <a:ext cx="9359900" cy="849312"/>
          </a:xfrm>
        </p:spPr>
        <p:txBody>
          <a:bodyPr/>
          <a:lstStyle/>
          <a:p>
            <a:r>
              <a:rPr lang="fr-CH" altLang="en-US" sz="3500">
                <a:solidFill>
                  <a:srgbClr val="0070C0"/>
                </a:solidFill>
              </a:rPr>
              <a:t>Desenho de estudo de </a:t>
            </a:r>
            <a:r>
              <a:rPr lang="fr-CH" altLang="en-US" sz="3500" b="1" i="1">
                <a:solidFill>
                  <a:srgbClr val="0070C0"/>
                </a:solidFill>
              </a:rPr>
              <a:t>coorte retrospectivo</a:t>
            </a:r>
            <a:br>
              <a:rPr lang="fr-CH" altLang="en-US" sz="3500">
                <a:solidFill>
                  <a:srgbClr val="0070C0"/>
                </a:solidFill>
              </a:rPr>
            </a:br>
            <a:endParaRPr lang="en-US" altLang="en-US" sz="3500">
              <a:solidFill>
                <a:srgbClr val="0070C0"/>
              </a:solidFill>
            </a:endParaRP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5623B340-F175-A74C-874A-33451483168E}"/>
              </a:ext>
            </a:extLst>
          </p:cNvPr>
          <p:cNvCxnSpPr/>
          <p:nvPr/>
        </p:nvCxnSpPr>
        <p:spPr>
          <a:xfrm>
            <a:off x="8235950" y="2400300"/>
            <a:ext cx="0" cy="232251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1" descr="Screen Clipping">
            <a:extLst>
              <a:ext uri="{FF2B5EF4-FFF2-40B4-BE49-F238E27FC236}">
                <a16:creationId xmlns:a16="http://schemas.microsoft.com/office/drawing/2014/main" id="{C1AEF0C2-88DE-9044-B92D-695F016A8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836613"/>
            <a:ext cx="6249987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E9F8A888-EF00-9D43-8B6B-3A378B42A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16113"/>
            <a:ext cx="22320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C643E9-AA0C-4840-97F2-C6AF4CDEF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92932"/>
            <a:ext cx="8640960" cy="4525963"/>
          </a:xfrm>
        </p:spPr>
        <p:txBody>
          <a:bodyPr/>
          <a:lstStyle/>
          <a:p>
            <a:pPr algn="just"/>
            <a:r>
              <a:rPr lang="pt-BR" sz="2400" dirty="0"/>
              <a:t>População:</a:t>
            </a:r>
          </a:p>
          <a:p>
            <a:pPr marL="0" indent="0" algn="just">
              <a:buNone/>
            </a:pPr>
            <a:r>
              <a:rPr lang="pt-BR" sz="2400" dirty="0"/>
              <a:t>Este trabalho representa a terceira etapa do estudo. </a:t>
            </a:r>
          </a:p>
          <a:p>
            <a:pPr marL="0" indent="0" algn="just">
              <a:buNone/>
            </a:pPr>
            <a:r>
              <a:rPr lang="pt-BR" sz="2400" dirty="0"/>
              <a:t>Todas as 1.057 gestantes contatadas durante a consulta do </a:t>
            </a:r>
            <a:r>
              <a:rPr lang="pt-BR" sz="2400" dirty="0" err="1"/>
              <a:t>pre</a:t>
            </a:r>
            <a:r>
              <a:rPr lang="pt-BR" sz="2400" dirty="0"/>
              <a:t>́-natal que participaram da segunda etapa foram convidadas a participar dessa nova fase da pesquisa.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Para a </a:t>
            </a:r>
            <a:r>
              <a:rPr lang="pt-BR" sz="2400" dirty="0" err="1"/>
              <a:t>consolidação</a:t>
            </a:r>
            <a:r>
              <a:rPr lang="pt-BR" sz="2400" dirty="0"/>
              <a:t> dos objetivos, foram </a:t>
            </a:r>
            <a:r>
              <a:rPr lang="pt-BR" sz="2400" dirty="0" err="1"/>
              <a:t>excluídas</a:t>
            </a:r>
            <a:r>
              <a:rPr lang="pt-BR" sz="2400" dirty="0"/>
              <a:t> 254 mulheres, das 644 do banco de dados atual, que tinham TMC durante a gravidez, ou seja, na primeira etapa do projeto, resultando em uma amostra de 390. </a:t>
            </a:r>
          </a:p>
          <a:p>
            <a:pPr marL="0" indent="0" algn="just">
              <a:buNone/>
            </a:pPr>
            <a:endParaRPr lang="pt-BR" sz="2400" dirty="0"/>
          </a:p>
          <a:p>
            <a:pPr marL="0" indent="0" algn="just">
              <a:buNone/>
            </a:pPr>
            <a:r>
              <a:rPr lang="pt-BR" sz="2400" dirty="0"/>
              <a:t>  </a:t>
            </a:r>
          </a:p>
          <a:p>
            <a:pPr algn="just"/>
            <a:endParaRPr lang="pt-BR" sz="2400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939F4C4-1F4C-2545-A2B2-34A1751401ED}"/>
              </a:ext>
            </a:extLst>
          </p:cNvPr>
          <p:cNvSpPr txBox="1">
            <a:spLocks/>
          </p:cNvSpPr>
          <p:nvPr/>
        </p:nvSpPr>
        <p:spPr bwMode="auto">
          <a:xfrm>
            <a:off x="-94234" y="1683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err="1"/>
              <a:t>Violência</a:t>
            </a:r>
            <a:r>
              <a:rPr lang="pt-BR" sz="2800" b="1" kern="0" dirty="0"/>
              <a:t> por parceiro </a:t>
            </a:r>
            <a:r>
              <a:rPr lang="pt-BR" sz="2800" b="1" kern="0" dirty="0" err="1"/>
              <a:t>íntimo</a:t>
            </a:r>
            <a:r>
              <a:rPr lang="pt-BR" sz="2800" b="1" kern="0" dirty="0"/>
              <a:t> e </a:t>
            </a:r>
            <a:r>
              <a:rPr lang="pt-BR" sz="2800" b="1" kern="0" dirty="0" err="1"/>
              <a:t>incidência</a:t>
            </a:r>
            <a:r>
              <a:rPr lang="pt-BR" sz="2800" b="1" kern="0" dirty="0"/>
              <a:t> de transtorno mental comum </a:t>
            </a:r>
            <a:endParaRPr lang="pt-BR" sz="2800" kern="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9F2CD02A-9CD4-B848-AC36-C52FF6FF6C65}"/>
              </a:ext>
            </a:extLst>
          </p:cNvPr>
          <p:cNvSpPr/>
          <p:nvPr/>
        </p:nvSpPr>
        <p:spPr>
          <a:xfrm>
            <a:off x="3491880" y="1250160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Rev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Saúde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Pública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2017;51:32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732853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C643E9-AA0C-4840-97F2-C6AF4CDE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dirty="0"/>
              <a:t>Exposição:</a:t>
            </a:r>
          </a:p>
          <a:p>
            <a:pPr algn="just"/>
            <a:endParaRPr lang="pt-BR" sz="2800" dirty="0"/>
          </a:p>
          <a:p>
            <a:pPr marL="0" indent="0" algn="just">
              <a:buNone/>
            </a:pPr>
            <a:r>
              <a:rPr lang="pt-BR" sz="2800" dirty="0" err="1"/>
              <a:t>Características</a:t>
            </a:r>
            <a:r>
              <a:rPr lang="pt-BR" sz="2800" dirty="0"/>
              <a:t> </a:t>
            </a:r>
            <a:r>
              <a:rPr lang="pt-BR" sz="2800" dirty="0" err="1"/>
              <a:t>demográficas</a:t>
            </a:r>
            <a:r>
              <a:rPr lang="pt-BR" sz="2800" dirty="0"/>
              <a:t> e </a:t>
            </a:r>
            <a:r>
              <a:rPr lang="pt-BR" sz="2800" dirty="0" err="1"/>
              <a:t>socioeconômicas</a:t>
            </a:r>
            <a:r>
              <a:rPr lang="pt-BR" sz="2800" dirty="0"/>
              <a:t> da mulher: idade (24-27; ≥ 28); </a:t>
            </a:r>
            <a:r>
              <a:rPr lang="pt-BR" sz="2800" dirty="0" err="1"/>
              <a:t>raça</a:t>
            </a:r>
            <a:r>
              <a:rPr lang="pt-BR" sz="2800" dirty="0"/>
              <a:t>/cor (branca; </a:t>
            </a:r>
            <a:r>
              <a:rPr lang="pt-BR" sz="2800" dirty="0" err="1"/>
              <a:t>não</a:t>
            </a:r>
            <a:r>
              <a:rPr lang="pt-BR" sz="2800" dirty="0"/>
              <a:t> branca); vivendo com um parceiro (sim; </a:t>
            </a:r>
            <a:r>
              <a:rPr lang="pt-BR" sz="2800" dirty="0" err="1"/>
              <a:t>não</a:t>
            </a:r>
            <a:r>
              <a:rPr lang="pt-BR" sz="2800" dirty="0"/>
              <a:t>); anos de </a:t>
            </a:r>
            <a:r>
              <a:rPr lang="pt-BR" sz="2800" dirty="0" err="1"/>
              <a:t>instrução</a:t>
            </a:r>
            <a:r>
              <a:rPr lang="pt-BR" sz="2800" dirty="0"/>
              <a:t> (0-4; ≥ 5); </a:t>
            </a:r>
            <a:r>
              <a:rPr lang="pt-BR" sz="2800" dirty="0" err="1"/>
              <a:t>inserção</a:t>
            </a:r>
            <a:r>
              <a:rPr lang="pt-BR" sz="2800" dirty="0"/>
              <a:t> produtiva (desempregada; outras); renda mensal (nenhuma; &lt; 1 </a:t>
            </a:r>
            <a:r>
              <a:rPr lang="pt-BR" sz="2800" dirty="0" err="1"/>
              <a:t>salário</a:t>
            </a:r>
            <a:r>
              <a:rPr lang="pt-BR" sz="2800" dirty="0"/>
              <a:t> </a:t>
            </a:r>
            <a:r>
              <a:rPr lang="pt-BR" sz="2800" dirty="0" err="1"/>
              <a:t>mínimod</a:t>
            </a:r>
            <a:r>
              <a:rPr lang="pt-BR" sz="2800" dirty="0"/>
              <a:t>; ≥ 1 </a:t>
            </a:r>
            <a:r>
              <a:rPr lang="pt-BR" sz="2800" dirty="0" err="1"/>
              <a:t>salário</a:t>
            </a:r>
            <a:r>
              <a:rPr lang="pt-BR" sz="2800" dirty="0"/>
              <a:t> </a:t>
            </a:r>
            <a:r>
              <a:rPr lang="pt-BR" sz="2800" dirty="0" err="1"/>
              <a:t>mínimo</a:t>
            </a:r>
            <a:r>
              <a:rPr lang="pt-BR" sz="2800" dirty="0"/>
              <a:t>). </a:t>
            </a:r>
          </a:p>
          <a:p>
            <a:pPr marL="0" indent="0" algn="just">
              <a:buNone/>
            </a:pPr>
            <a:endParaRPr lang="pt-BR" sz="2800" dirty="0"/>
          </a:p>
          <a:p>
            <a:pPr marL="0" indent="0" algn="just">
              <a:buNone/>
            </a:pPr>
            <a:r>
              <a:rPr lang="pt-BR" sz="2800" dirty="0"/>
              <a:t>Presença de violência acometida por parceiro íntimo</a:t>
            </a:r>
          </a:p>
          <a:p>
            <a:pPr marL="0" indent="0" algn="just">
              <a:buNone/>
            </a:pPr>
            <a:endParaRPr lang="pt-BR" sz="2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D33181CF-5AE3-214C-A798-F81B5DF814A6}"/>
              </a:ext>
            </a:extLst>
          </p:cNvPr>
          <p:cNvSpPr txBox="1">
            <a:spLocks/>
          </p:cNvSpPr>
          <p:nvPr/>
        </p:nvSpPr>
        <p:spPr bwMode="auto">
          <a:xfrm>
            <a:off x="-94234" y="1683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err="1"/>
              <a:t>Violência</a:t>
            </a:r>
            <a:r>
              <a:rPr lang="pt-BR" sz="2800" b="1" kern="0" dirty="0"/>
              <a:t> por parceiro </a:t>
            </a:r>
            <a:r>
              <a:rPr lang="pt-BR" sz="2800" b="1" kern="0" dirty="0" err="1"/>
              <a:t>íntimo</a:t>
            </a:r>
            <a:r>
              <a:rPr lang="pt-BR" sz="2800" b="1" kern="0" dirty="0"/>
              <a:t> e </a:t>
            </a:r>
            <a:r>
              <a:rPr lang="pt-BR" sz="2800" b="1" kern="0" dirty="0" err="1"/>
              <a:t>incidência</a:t>
            </a:r>
            <a:r>
              <a:rPr lang="pt-BR" sz="2800" b="1" kern="0" dirty="0"/>
              <a:t> de transtorno mental comum </a:t>
            </a:r>
            <a:endParaRPr lang="pt-BR" sz="2800" kern="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637DD42-0C1D-914B-8265-6F3CC361C173}"/>
              </a:ext>
            </a:extLst>
          </p:cNvPr>
          <p:cNvSpPr/>
          <p:nvPr/>
        </p:nvSpPr>
        <p:spPr>
          <a:xfrm>
            <a:off x="3491880" y="1250160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Rev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Saúde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Pública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2017;51:32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59035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0C643E9-AA0C-4840-97F2-C6AF4CDEF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400" dirty="0"/>
              <a:t>Desfecho:</a:t>
            </a:r>
          </a:p>
          <a:p>
            <a:pPr marL="0" indent="0" algn="just">
              <a:buNone/>
            </a:pPr>
            <a:r>
              <a:rPr lang="pt-BR" sz="2400" dirty="0"/>
              <a:t>A </a:t>
            </a:r>
            <a:r>
              <a:rPr lang="pt-BR" sz="2400" dirty="0" err="1"/>
              <a:t>saúde</a:t>
            </a:r>
            <a:r>
              <a:rPr lang="pt-BR" sz="2400" dirty="0"/>
              <a:t> mental foi avaliada pelo SRQ-20, um instrumento elaborado pela OMS para </a:t>
            </a:r>
            <a:r>
              <a:rPr lang="pt-BR" sz="2400" dirty="0" err="1"/>
              <a:t>detecção</a:t>
            </a:r>
            <a:r>
              <a:rPr lang="pt-BR" sz="2400" dirty="0"/>
              <a:t> de problemas </a:t>
            </a:r>
            <a:r>
              <a:rPr lang="pt-BR" sz="2400" dirty="0" err="1"/>
              <a:t>psiquiátricos</a:t>
            </a:r>
            <a:r>
              <a:rPr lang="pt-BR" sz="2400" dirty="0"/>
              <a:t> em </a:t>
            </a:r>
            <a:r>
              <a:rPr lang="pt-BR" sz="2400" dirty="0" err="1"/>
              <a:t>atenção</a:t>
            </a:r>
            <a:r>
              <a:rPr lang="pt-BR" sz="2400" dirty="0"/>
              <a:t> </a:t>
            </a:r>
            <a:r>
              <a:rPr lang="pt-BR" sz="2400" dirty="0" err="1"/>
              <a:t>primária</a:t>
            </a:r>
            <a:r>
              <a:rPr lang="pt-BR" sz="2400" dirty="0"/>
              <a:t> à </a:t>
            </a:r>
            <a:r>
              <a:rPr lang="pt-BR" sz="2400" dirty="0" err="1"/>
              <a:t>saúde</a:t>
            </a:r>
            <a:r>
              <a:rPr lang="pt-BR" sz="2400" dirty="0"/>
              <a:t> para </a:t>
            </a:r>
            <a:r>
              <a:rPr lang="pt-BR" sz="2400" dirty="0" err="1"/>
              <a:t>países</a:t>
            </a:r>
            <a:r>
              <a:rPr lang="pt-BR" sz="2400" dirty="0"/>
              <a:t> em desenvolvimento6, composto de vinte </a:t>
            </a:r>
            <a:r>
              <a:rPr lang="pt-BR" sz="2400" dirty="0" err="1"/>
              <a:t>questões</a:t>
            </a:r>
            <a:r>
              <a:rPr lang="pt-BR" sz="2400" dirty="0"/>
              <a:t> do tipo </a:t>
            </a:r>
            <a:r>
              <a:rPr lang="pt-BR" sz="2400" dirty="0" err="1"/>
              <a:t>sim-não</a:t>
            </a:r>
            <a:r>
              <a:rPr lang="pt-BR" sz="2400" dirty="0"/>
              <a:t>, sendo quatro sobre sintomas </a:t>
            </a:r>
            <a:r>
              <a:rPr lang="pt-BR" sz="2400" dirty="0" err="1"/>
              <a:t>físicos</a:t>
            </a:r>
            <a:r>
              <a:rPr lang="pt-BR" sz="2400" dirty="0"/>
              <a:t> e dezesseis sobre transtornos psicoemocionais. </a:t>
            </a:r>
          </a:p>
          <a:p>
            <a:pPr marL="0" indent="0" algn="just">
              <a:buNone/>
            </a:pPr>
            <a:r>
              <a:rPr lang="pt-BR" sz="2400" dirty="0"/>
              <a:t>Na </a:t>
            </a:r>
            <a:r>
              <a:rPr lang="pt-BR" sz="2400" dirty="0" err="1"/>
              <a:t>análise</a:t>
            </a:r>
            <a:r>
              <a:rPr lang="pt-BR" sz="2400" dirty="0"/>
              <a:t> dos dados, foi </a:t>
            </a:r>
            <a:r>
              <a:rPr lang="pt-BR" sz="2400" dirty="0" err="1"/>
              <a:t>atribuído</a:t>
            </a:r>
            <a:r>
              <a:rPr lang="pt-BR" sz="2400" dirty="0"/>
              <a:t> um ponto para cada resposta afirmativa e zero para cada resposta negativa. O escore de corte do SRQ-20 para este estudo foi definido em 7/86 e as mulheres foram divididas em dois grupos: </a:t>
            </a:r>
            <a:r>
              <a:rPr lang="pt-BR" sz="2400" dirty="0" err="1"/>
              <a:t>não-suspeitas</a:t>
            </a:r>
            <a:r>
              <a:rPr lang="pt-BR" sz="2400" dirty="0"/>
              <a:t> de TMC (escore ≤ 7) e suspeitas de TMC (escore ≥ 8). </a:t>
            </a:r>
          </a:p>
          <a:p>
            <a:pPr marL="0" indent="0" algn="just">
              <a:buNone/>
            </a:pPr>
            <a:endParaRPr lang="pt-BR" sz="240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BCC0B43-B969-F34D-B1A7-8F1B82706756}"/>
              </a:ext>
            </a:extLst>
          </p:cNvPr>
          <p:cNvSpPr txBox="1">
            <a:spLocks/>
          </p:cNvSpPr>
          <p:nvPr/>
        </p:nvSpPr>
        <p:spPr bwMode="auto">
          <a:xfrm>
            <a:off x="-94234" y="1683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err="1"/>
              <a:t>Violência</a:t>
            </a:r>
            <a:r>
              <a:rPr lang="pt-BR" sz="2800" b="1" kern="0" dirty="0"/>
              <a:t> por parceiro </a:t>
            </a:r>
            <a:r>
              <a:rPr lang="pt-BR" sz="2800" b="1" kern="0" dirty="0" err="1"/>
              <a:t>íntimo</a:t>
            </a:r>
            <a:r>
              <a:rPr lang="pt-BR" sz="2800" b="1" kern="0" dirty="0"/>
              <a:t> e </a:t>
            </a:r>
            <a:r>
              <a:rPr lang="pt-BR" sz="2800" b="1" kern="0" dirty="0" err="1"/>
              <a:t>incidência</a:t>
            </a:r>
            <a:r>
              <a:rPr lang="pt-BR" sz="2800" b="1" kern="0" dirty="0"/>
              <a:t> de transtorno mental comum </a:t>
            </a:r>
            <a:endParaRPr lang="pt-BR" sz="2800" kern="0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F79B158-FD93-F24A-BC2E-874D8107D10D}"/>
              </a:ext>
            </a:extLst>
          </p:cNvPr>
          <p:cNvSpPr/>
          <p:nvPr/>
        </p:nvSpPr>
        <p:spPr>
          <a:xfrm>
            <a:off x="3491880" y="1250160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Rev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Saúde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Pública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2017;51:32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2724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26A8EBF1-2A9B-3B4F-A4CF-15DCEC66B229}"/>
              </a:ext>
            </a:extLst>
          </p:cNvPr>
          <p:cNvSpPr/>
          <p:nvPr/>
        </p:nvSpPr>
        <p:spPr>
          <a:xfrm>
            <a:off x="684213" y="2261395"/>
            <a:ext cx="2543175" cy="3240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CH" b="1" dirty="0" err="1">
                <a:solidFill>
                  <a:schemeClr val="tx1"/>
                </a:solidFill>
              </a:rPr>
              <a:t>Populaçã</a:t>
            </a:r>
            <a:r>
              <a:rPr lang="fr-CH" sz="2000" b="1" dirty="0" err="1">
                <a:solidFill>
                  <a:schemeClr val="tx1"/>
                </a:solidFill>
              </a:rPr>
              <a:t>o</a:t>
            </a:r>
            <a:endParaRPr lang="fr-CH" sz="20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CH" b="1" i="1" u="sng" dirty="0" err="1">
                <a:solidFill>
                  <a:srgbClr val="FF0000"/>
                </a:solidFill>
              </a:rPr>
              <a:t>sem</a:t>
            </a:r>
            <a:r>
              <a:rPr lang="fr-CH" sz="1600" dirty="0">
                <a:solidFill>
                  <a:schemeClr val="tx1"/>
                </a:solidFill>
              </a:rPr>
              <a:t> </a:t>
            </a:r>
            <a:r>
              <a:rPr lang="fr-CH" sz="1600" dirty="0" err="1">
                <a:solidFill>
                  <a:schemeClr val="tx1"/>
                </a:solidFill>
              </a:rPr>
              <a:t>desfecho</a:t>
            </a:r>
            <a:endParaRPr lang="fr-CH" sz="1600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fr-CH" sz="160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pt-BR" dirty="0">
                <a:solidFill>
                  <a:schemeClr val="accent5">
                    <a:lumMod val="25000"/>
                  </a:schemeClr>
                </a:solidFill>
              </a:rPr>
              <a:t>390 gestantes sem TMC </a:t>
            </a:r>
          </a:p>
          <a:p>
            <a:pPr algn="ctr">
              <a:defRPr/>
            </a:pPr>
            <a:r>
              <a:rPr lang="fr-CH" dirty="0">
                <a:solidFill>
                  <a:schemeClr val="tx1"/>
                </a:solidFill>
              </a:rPr>
              <a:t>18-49 </a:t>
            </a:r>
            <a:r>
              <a:rPr lang="fr-CH" dirty="0" err="1">
                <a:solidFill>
                  <a:schemeClr val="tx1"/>
                </a:solidFill>
              </a:rPr>
              <a:t>anos</a:t>
            </a:r>
            <a:r>
              <a:rPr lang="fr-CH" dirty="0">
                <a:solidFill>
                  <a:schemeClr val="tx1"/>
                </a:solidFill>
              </a:rPr>
              <a:t> </a:t>
            </a:r>
            <a:r>
              <a:rPr lang="fr-CH" dirty="0" err="1">
                <a:solidFill>
                  <a:schemeClr val="tx1"/>
                </a:solidFill>
              </a:rPr>
              <a:t>cadastradas</a:t>
            </a:r>
            <a:r>
              <a:rPr lang="fr-CH" dirty="0">
                <a:solidFill>
                  <a:schemeClr val="tx1"/>
                </a:solidFill>
              </a:rPr>
              <a:t> no </a:t>
            </a:r>
            <a:r>
              <a:rPr lang="fr-CH" dirty="0" err="1">
                <a:solidFill>
                  <a:schemeClr val="tx1"/>
                </a:solidFill>
              </a:rPr>
              <a:t>programa</a:t>
            </a:r>
            <a:r>
              <a:rPr lang="fr-CH" dirty="0">
                <a:solidFill>
                  <a:schemeClr val="tx1"/>
                </a:solidFill>
              </a:rPr>
              <a:t> </a:t>
            </a:r>
            <a:endParaRPr lang="pt-BR" dirty="0">
              <a:solidFill>
                <a:schemeClr val="accent5">
                  <a:lumMod val="25000"/>
                </a:schemeClr>
              </a:solidFill>
            </a:endParaRPr>
          </a:p>
          <a:p>
            <a:pPr algn="ctr">
              <a:defRPr/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D6F8E689-C35B-8345-B9E7-894E8F61A9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08" y="2181828"/>
            <a:ext cx="2789237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E45B6CC1-1A40-D249-9782-3BA30EDB5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4437063"/>
            <a:ext cx="2762250" cy="121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Box 1">
            <a:extLst>
              <a:ext uri="{FF2B5EF4-FFF2-40B4-BE49-F238E27FC236}">
                <a16:creationId xmlns:a16="http://schemas.microsoft.com/office/drawing/2014/main" id="{73148339-CA93-364A-B352-7047E0AFD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200" y="5013325"/>
            <a:ext cx="1290638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Seta para baixo 14">
            <a:extLst>
              <a:ext uri="{FF2B5EF4-FFF2-40B4-BE49-F238E27FC236}">
                <a16:creationId xmlns:a16="http://schemas.microsoft.com/office/drawing/2014/main" id="{E8652F27-3E75-8845-842D-DC01C533AA44}"/>
              </a:ext>
            </a:extLst>
          </p:cNvPr>
          <p:cNvSpPr/>
          <p:nvPr/>
        </p:nvSpPr>
        <p:spPr>
          <a:xfrm>
            <a:off x="468313" y="1773238"/>
            <a:ext cx="215900" cy="187166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7" name="Conector angulado 16">
            <a:extLst>
              <a:ext uri="{FF2B5EF4-FFF2-40B4-BE49-F238E27FC236}">
                <a16:creationId xmlns:a16="http://schemas.microsoft.com/office/drawing/2014/main" id="{02B73F59-D29A-ED45-84B5-2B9CB9565FE1}"/>
              </a:ext>
            </a:extLst>
          </p:cNvPr>
          <p:cNvCxnSpPr/>
          <p:nvPr/>
        </p:nvCxnSpPr>
        <p:spPr>
          <a:xfrm flipV="1">
            <a:off x="5867400" y="2205038"/>
            <a:ext cx="576263" cy="36036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do 18">
            <a:extLst>
              <a:ext uri="{FF2B5EF4-FFF2-40B4-BE49-F238E27FC236}">
                <a16:creationId xmlns:a16="http://schemas.microsoft.com/office/drawing/2014/main" id="{0693E29A-C564-B144-94C6-818F392604BD}"/>
              </a:ext>
            </a:extLst>
          </p:cNvPr>
          <p:cNvCxnSpPr/>
          <p:nvPr/>
        </p:nvCxnSpPr>
        <p:spPr>
          <a:xfrm>
            <a:off x="5867400" y="2924175"/>
            <a:ext cx="576263" cy="288925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do 20">
            <a:extLst>
              <a:ext uri="{FF2B5EF4-FFF2-40B4-BE49-F238E27FC236}">
                <a16:creationId xmlns:a16="http://schemas.microsoft.com/office/drawing/2014/main" id="{6E1BD6F3-37CC-E943-9DD3-10A55C310F61}"/>
              </a:ext>
            </a:extLst>
          </p:cNvPr>
          <p:cNvCxnSpPr/>
          <p:nvPr/>
        </p:nvCxnSpPr>
        <p:spPr>
          <a:xfrm flipV="1">
            <a:off x="5940425" y="4437063"/>
            <a:ext cx="576263" cy="36036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do 21">
            <a:extLst>
              <a:ext uri="{FF2B5EF4-FFF2-40B4-BE49-F238E27FC236}">
                <a16:creationId xmlns:a16="http://schemas.microsoft.com/office/drawing/2014/main" id="{2E4BA456-15B5-3B4D-9B4B-261F006DF41A}"/>
              </a:ext>
            </a:extLst>
          </p:cNvPr>
          <p:cNvCxnSpPr/>
          <p:nvPr/>
        </p:nvCxnSpPr>
        <p:spPr>
          <a:xfrm>
            <a:off x="5940425" y="5157788"/>
            <a:ext cx="576263" cy="287337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CaixaDeTexto 22">
            <a:extLst>
              <a:ext uri="{FF2B5EF4-FFF2-40B4-BE49-F238E27FC236}">
                <a16:creationId xmlns:a16="http://schemas.microsoft.com/office/drawing/2014/main" id="{9ADEC313-2852-534F-9EB1-8C898680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1989138"/>
            <a:ext cx="1655763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Presença TMC</a:t>
            </a:r>
          </a:p>
        </p:txBody>
      </p:sp>
      <p:sp>
        <p:nvSpPr>
          <p:cNvPr id="12301" name="CaixaDeTexto 23">
            <a:extLst>
              <a:ext uri="{FF2B5EF4-FFF2-40B4-BE49-F238E27FC236}">
                <a16:creationId xmlns:a16="http://schemas.microsoft.com/office/drawing/2014/main" id="{F947B598-AC52-B841-B8FD-C6768366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997200"/>
            <a:ext cx="1728788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Ausência  TMC</a:t>
            </a:r>
          </a:p>
        </p:txBody>
      </p:sp>
      <p:sp>
        <p:nvSpPr>
          <p:cNvPr id="12302" name="CaixaDeTexto 24">
            <a:extLst>
              <a:ext uri="{FF2B5EF4-FFF2-40B4-BE49-F238E27FC236}">
                <a16:creationId xmlns:a16="http://schemas.microsoft.com/office/drawing/2014/main" id="{C956CE5A-7B45-2E4E-BB30-F6515E4B8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4292600"/>
            <a:ext cx="165735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dirty="0"/>
              <a:t>Presença TMC</a:t>
            </a:r>
          </a:p>
        </p:txBody>
      </p:sp>
      <p:sp>
        <p:nvSpPr>
          <p:cNvPr id="12303" name="CaixaDeTexto 25">
            <a:extLst>
              <a:ext uri="{FF2B5EF4-FFF2-40B4-BE49-F238E27FC236}">
                <a16:creationId xmlns:a16="http://schemas.microsoft.com/office/drawing/2014/main" id="{CDA302E7-796C-8544-BA0A-E4E1EE9EF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9563" y="5300663"/>
            <a:ext cx="1657350" cy="64633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dirty="0"/>
              <a:t>Ausência TMC</a:t>
            </a: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3B5DDD10-6AE7-864D-A370-077D17AC2D31}"/>
              </a:ext>
            </a:extLst>
          </p:cNvPr>
          <p:cNvSpPr txBox="1">
            <a:spLocks/>
          </p:cNvSpPr>
          <p:nvPr/>
        </p:nvSpPr>
        <p:spPr bwMode="auto">
          <a:xfrm>
            <a:off x="-94234" y="1683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err="1"/>
              <a:t>Violência</a:t>
            </a:r>
            <a:r>
              <a:rPr lang="pt-BR" sz="2800" b="1" kern="0" dirty="0"/>
              <a:t> por parceiro </a:t>
            </a:r>
            <a:r>
              <a:rPr lang="pt-BR" sz="2800" b="1" kern="0" dirty="0" err="1"/>
              <a:t>íntimo</a:t>
            </a:r>
            <a:r>
              <a:rPr lang="pt-BR" sz="2800" b="1" kern="0" dirty="0"/>
              <a:t> e </a:t>
            </a:r>
            <a:r>
              <a:rPr lang="pt-BR" sz="2800" b="1" kern="0" dirty="0" err="1"/>
              <a:t>incidência</a:t>
            </a:r>
            <a:r>
              <a:rPr lang="pt-BR" sz="2800" b="1" kern="0" dirty="0"/>
              <a:t> de transtorno mental comum </a:t>
            </a:r>
            <a:endParaRPr lang="pt-BR" sz="2800" kern="0" dirty="0"/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826F69B3-9523-0741-AF28-F56554E466F3}"/>
              </a:ext>
            </a:extLst>
          </p:cNvPr>
          <p:cNvSpPr/>
          <p:nvPr/>
        </p:nvSpPr>
        <p:spPr>
          <a:xfrm>
            <a:off x="3491880" y="1250160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Rev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Saúde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Pública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2017;51:32 </a:t>
            </a:r>
            <a:endParaRPr lang="pt-BR" sz="1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60C7080-F4CF-1240-8DC6-32A6B755BD12}"/>
              </a:ext>
            </a:extLst>
          </p:cNvPr>
          <p:cNvSpPr txBox="1"/>
          <p:nvPr/>
        </p:nvSpPr>
        <p:spPr>
          <a:xfrm>
            <a:off x="3738405" y="2909067"/>
            <a:ext cx="201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Violência por parceiro intimo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E19D3EC6-5004-7748-BBDE-B0B31DDE7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265113"/>
            <a:ext cx="9140825" cy="1317626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Em estudos de </a:t>
            </a:r>
            <a:r>
              <a:rPr lang="fr-CH" altLang="en-US" sz="3600" b="1" i="1">
                <a:solidFill>
                  <a:srgbClr val="0070C0"/>
                </a:solidFill>
              </a:rPr>
              <a:t>coorte</a:t>
            </a:r>
            <a:endParaRPr lang="en-US" altLang="en-US" sz="3600" b="1" i="1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90C1FE44-9E66-5C45-92BD-F411526C16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-3175" y="836613"/>
            <a:ext cx="9144000" cy="4525962"/>
          </a:xfrm>
        </p:spPr>
        <p:txBody>
          <a:bodyPr/>
          <a:lstStyle/>
          <a:p>
            <a:r>
              <a:rPr lang="fr-CH" altLang="en-US" sz="2200"/>
              <a:t>Os grupos comparados devem ser idênticos, exceto na exposição</a:t>
            </a:r>
            <a:endParaRPr lang="en-US" altLang="en-US" sz="2200"/>
          </a:p>
        </p:txBody>
      </p:sp>
      <p:pic>
        <p:nvPicPr>
          <p:cNvPr id="22531" name="Picture 3" descr="Screen Clipping">
            <a:extLst>
              <a:ext uri="{FF2B5EF4-FFF2-40B4-BE49-F238E27FC236}">
                <a16:creationId xmlns:a16="http://schemas.microsoft.com/office/drawing/2014/main" id="{AC4286FC-2C92-E44C-B514-A25ED45BF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11300"/>
            <a:ext cx="9140825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Screen Clipping">
            <a:extLst>
              <a:ext uri="{FF2B5EF4-FFF2-40B4-BE49-F238E27FC236}">
                <a16:creationId xmlns:a16="http://schemas.microsoft.com/office/drawing/2014/main" id="{1E8F1817-0290-4346-AF11-2ADE373E37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805488"/>
            <a:ext cx="2408237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AD911871-F564-C243-9110-594EFB862EF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BA7114D-E741-EA41-90D8-8EF56B35202E}"/>
              </a:ext>
            </a:extLst>
          </p:cNvPr>
          <p:cNvSpPr/>
          <p:nvPr/>
        </p:nvSpPr>
        <p:spPr bwMode="auto">
          <a:xfrm>
            <a:off x="3995738" y="2565400"/>
            <a:ext cx="2376487" cy="4524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F6DA85D4-B375-684E-9CC1-E4AB5CDCD190}"/>
              </a:ext>
            </a:extLst>
          </p:cNvPr>
          <p:cNvSpPr/>
          <p:nvPr/>
        </p:nvSpPr>
        <p:spPr bwMode="auto">
          <a:xfrm>
            <a:off x="6634163" y="2565400"/>
            <a:ext cx="2279650" cy="45243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BE588E8-80C2-C840-A5C8-546FEA24E143}"/>
              </a:ext>
            </a:extLst>
          </p:cNvPr>
          <p:cNvSpPr/>
          <p:nvPr/>
        </p:nvSpPr>
        <p:spPr bwMode="auto">
          <a:xfrm>
            <a:off x="3995738" y="3573463"/>
            <a:ext cx="2376487" cy="1454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3FB7B101-0944-6E44-A058-C9F87FE9088F}"/>
              </a:ext>
            </a:extLst>
          </p:cNvPr>
          <p:cNvSpPr/>
          <p:nvPr/>
        </p:nvSpPr>
        <p:spPr bwMode="auto">
          <a:xfrm>
            <a:off x="6605588" y="3573463"/>
            <a:ext cx="2308225" cy="1454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E44610A9-E909-424F-92C4-DF098CAA3FAC}"/>
              </a:ext>
            </a:extLst>
          </p:cNvPr>
          <p:cNvCxnSpPr>
            <a:cxnSpLocks/>
          </p:cNvCxnSpPr>
          <p:nvPr/>
        </p:nvCxnSpPr>
        <p:spPr>
          <a:xfrm>
            <a:off x="684213" y="1773238"/>
            <a:ext cx="2159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6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B802A69B-ACC1-BF45-8B90-5986D87BA2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Risco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0BFC268-538E-0C49-A066-DFCB50526A8D}"/>
              </a:ext>
            </a:extLst>
          </p:cNvPr>
          <p:cNvSpPr txBox="1">
            <a:spLocks/>
          </p:cNvSpPr>
          <p:nvPr/>
        </p:nvSpPr>
        <p:spPr bwMode="auto">
          <a:xfrm>
            <a:off x="487363" y="3279775"/>
            <a:ext cx="82296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fr-CH" altLang="en-US" sz="3600" kern="0" dirty="0" err="1">
                <a:solidFill>
                  <a:srgbClr val="0070C0"/>
                </a:solidFill>
              </a:rPr>
              <a:t>Associação</a:t>
            </a:r>
            <a:endParaRPr lang="en-US" sz="3600" kern="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9C0C750-57EC-E34E-9244-1B08C8667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7" y="1600200"/>
            <a:ext cx="8785225" cy="4525963"/>
          </a:xfrm>
        </p:spPr>
        <p:txBody>
          <a:bodyPr/>
          <a:lstStyle/>
          <a:p>
            <a:pPr algn="just"/>
            <a:r>
              <a:rPr lang="pt-BR" dirty="0"/>
              <a:t>Qual é a probabilidade de uma gestante que sofre VPI ter TMC?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fr-CH" altLang="pt-BR" dirty="0" err="1"/>
              <a:t>Qual</a:t>
            </a:r>
            <a:r>
              <a:rPr lang="fr-CH" altLang="pt-BR" dirty="0"/>
              <a:t> </a:t>
            </a:r>
            <a:r>
              <a:rPr lang="fr-CH" altLang="pt-BR" dirty="0" err="1"/>
              <a:t>é</a:t>
            </a:r>
            <a:r>
              <a:rPr lang="fr-CH" altLang="pt-BR" dirty="0"/>
              <a:t> a </a:t>
            </a:r>
            <a:r>
              <a:rPr lang="fr-CH" altLang="pt-BR" dirty="0" err="1"/>
              <a:t>associação</a:t>
            </a:r>
            <a:r>
              <a:rPr lang="fr-CH" altLang="pt-BR" dirty="0"/>
              <a:t> entre VPI e  </a:t>
            </a:r>
            <a:r>
              <a:rPr lang="fr-CH" altLang="pt-BR" dirty="0" err="1"/>
              <a:t>desenvolvimento</a:t>
            </a:r>
            <a:r>
              <a:rPr lang="fr-CH" altLang="pt-BR" dirty="0"/>
              <a:t> de TMC?</a:t>
            </a:r>
            <a:endParaRPr lang="en-US" alt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55060A89-11F8-DA48-AFCB-925804419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b="1" dirty="0"/>
              <a:t>RESULTADOS: </a:t>
            </a:r>
            <a:r>
              <a:rPr lang="pt-BR" sz="2000" dirty="0"/>
              <a:t>A </a:t>
            </a:r>
            <a:r>
              <a:rPr lang="pt-BR" sz="2000" dirty="0" err="1">
                <a:solidFill>
                  <a:srgbClr val="FF0000"/>
                </a:solidFill>
              </a:rPr>
              <a:t>incidência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/>
              <a:t>dos transtornos mentais comuns foi de 44,6% entre as mulheres que relataram </a:t>
            </a:r>
            <a:r>
              <a:rPr lang="pt-BR" sz="2000" dirty="0" err="1"/>
              <a:t>violência</a:t>
            </a:r>
            <a:r>
              <a:rPr lang="pt-BR" sz="2000" dirty="0"/>
              <a:t> nos </a:t>
            </a:r>
            <a:r>
              <a:rPr lang="pt-BR" sz="2000" dirty="0" err="1"/>
              <a:t>últimos</a:t>
            </a:r>
            <a:r>
              <a:rPr lang="pt-BR" sz="2000" dirty="0"/>
              <a:t> 12 meses e de 43,4% nas que relataram </a:t>
            </a:r>
            <a:r>
              <a:rPr lang="pt-BR" sz="2000" dirty="0" err="1"/>
              <a:t>violência</a:t>
            </a:r>
            <a:r>
              <a:rPr lang="pt-BR" sz="2000" dirty="0"/>
              <a:t> nos </a:t>
            </a:r>
            <a:r>
              <a:rPr lang="pt-BR" sz="2000" dirty="0" err="1"/>
              <a:t>últimos</a:t>
            </a:r>
            <a:r>
              <a:rPr lang="pt-BR" sz="2000" dirty="0"/>
              <a:t> sete anos. </a:t>
            </a:r>
            <a:r>
              <a:rPr lang="pt-BR" sz="2000" dirty="0">
                <a:solidFill>
                  <a:srgbClr val="FF0000"/>
                </a:solidFill>
              </a:rPr>
              <a:t>Os transtornos mentais mantiveram-se associados à </a:t>
            </a:r>
            <a:r>
              <a:rPr lang="pt-BR" sz="2000" dirty="0" err="1">
                <a:solidFill>
                  <a:srgbClr val="FF0000"/>
                </a:solidFill>
              </a:rPr>
              <a:t>violência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psicológica</a:t>
            </a:r>
            <a:r>
              <a:rPr lang="pt-BR" sz="2000" dirty="0">
                <a:solidFill>
                  <a:srgbClr val="FF0000"/>
                </a:solidFill>
              </a:rPr>
              <a:t> (RR = 3,0; IC95% 1,9–4,7 e RR = 1,8; IC95% 1,0–3,7 nos </a:t>
            </a:r>
            <a:r>
              <a:rPr lang="pt-BR" sz="2000" dirty="0" err="1">
                <a:solidFill>
                  <a:srgbClr val="FF0000"/>
                </a:solidFill>
              </a:rPr>
              <a:t>últimos</a:t>
            </a:r>
            <a:r>
              <a:rPr lang="pt-BR" sz="2000" dirty="0">
                <a:solidFill>
                  <a:srgbClr val="FF0000"/>
                </a:solidFill>
              </a:rPr>
              <a:t> 12 meses, e sete anos, respectivamente), mesmo na </a:t>
            </a:r>
            <a:r>
              <a:rPr lang="pt-BR" sz="2000" dirty="0" err="1">
                <a:solidFill>
                  <a:srgbClr val="FF0000"/>
                </a:solidFill>
              </a:rPr>
              <a:t>ausência</a:t>
            </a:r>
            <a:r>
              <a:rPr lang="pt-BR" sz="2000" dirty="0">
                <a:solidFill>
                  <a:srgbClr val="FF0000"/>
                </a:solidFill>
              </a:rPr>
              <a:t> de </a:t>
            </a:r>
            <a:r>
              <a:rPr lang="pt-BR" sz="2000" dirty="0" err="1">
                <a:solidFill>
                  <a:srgbClr val="FF0000"/>
                </a:solidFill>
              </a:rPr>
              <a:t>violência</a:t>
            </a:r>
            <a:r>
              <a:rPr lang="pt-BR" sz="2000" dirty="0">
                <a:solidFill>
                  <a:srgbClr val="FF0000"/>
                </a:solidFill>
              </a:rPr>
              <a:t> </a:t>
            </a:r>
            <a:r>
              <a:rPr lang="pt-BR" sz="2000" dirty="0" err="1">
                <a:solidFill>
                  <a:srgbClr val="FF0000"/>
                </a:solidFill>
              </a:rPr>
              <a:t>física</a:t>
            </a:r>
            <a:r>
              <a:rPr lang="pt-BR" sz="2000" dirty="0">
                <a:solidFill>
                  <a:srgbClr val="FF0000"/>
                </a:solidFill>
              </a:rPr>
              <a:t> ou sexual.</a:t>
            </a:r>
            <a:r>
              <a:rPr lang="pt-BR" sz="2000" dirty="0"/>
              <a:t> Quando a </a:t>
            </a:r>
            <a:r>
              <a:rPr lang="pt-BR" sz="2000" dirty="0" err="1"/>
              <a:t>violência</a:t>
            </a:r>
            <a:r>
              <a:rPr lang="pt-BR" sz="2000" dirty="0"/>
              <a:t> </a:t>
            </a:r>
            <a:r>
              <a:rPr lang="pt-BR" sz="2000" dirty="0" err="1"/>
              <a:t>psicológica</a:t>
            </a:r>
            <a:r>
              <a:rPr lang="pt-BR" sz="2000" dirty="0"/>
              <a:t> esteve combinada com </a:t>
            </a:r>
            <a:r>
              <a:rPr lang="pt-BR" sz="2000" dirty="0" err="1"/>
              <a:t>violência</a:t>
            </a:r>
            <a:r>
              <a:rPr lang="pt-BR" sz="2000" dirty="0"/>
              <a:t> </a:t>
            </a:r>
            <a:r>
              <a:rPr lang="pt-BR" sz="2000" dirty="0" err="1"/>
              <a:t>física</a:t>
            </a:r>
            <a:r>
              <a:rPr lang="pt-BR" sz="2000" dirty="0"/>
              <a:t> ou sexual, o risco dos transtornos mentais comuns foi ainda mais elevado, tanto nos </a:t>
            </a:r>
            <a:r>
              <a:rPr lang="pt-BR" sz="2000" dirty="0" err="1"/>
              <a:t>últimos</a:t>
            </a:r>
            <a:r>
              <a:rPr lang="pt-BR" sz="2000" dirty="0"/>
              <a:t> 12 meses (RR = 3,1; IC95% 2,1–4,7) quanto nos </a:t>
            </a:r>
            <a:r>
              <a:rPr lang="pt-BR" sz="2000" dirty="0" err="1"/>
              <a:t>últimos</a:t>
            </a:r>
            <a:r>
              <a:rPr lang="pt-BR" sz="2000" dirty="0"/>
              <a:t> sete anos (RR = 2,5; IC95% 1,7–3,8). </a:t>
            </a:r>
          </a:p>
          <a:p>
            <a:pPr marL="0" indent="0" algn="just">
              <a:buNone/>
            </a:pPr>
            <a:r>
              <a:rPr lang="pt-BR" sz="2000" b="1" dirty="0"/>
              <a:t>CONCLUSÕES: </a:t>
            </a:r>
            <a:r>
              <a:rPr lang="pt-BR" sz="2000" dirty="0"/>
              <a:t>A </a:t>
            </a:r>
            <a:r>
              <a:rPr lang="pt-BR" sz="2000" dirty="0" err="1"/>
              <a:t>violência</a:t>
            </a:r>
            <a:r>
              <a:rPr lang="pt-BR" sz="2000" dirty="0"/>
              <a:t> por parceiro </a:t>
            </a:r>
            <a:r>
              <a:rPr lang="pt-BR" sz="2000" dirty="0" err="1"/>
              <a:t>íntimo</a:t>
            </a:r>
            <a:r>
              <a:rPr lang="pt-BR" sz="2000" dirty="0"/>
              <a:t> está associada à </a:t>
            </a:r>
            <a:r>
              <a:rPr lang="pt-BR" sz="2000" dirty="0" err="1"/>
              <a:t>incidência</a:t>
            </a:r>
            <a:r>
              <a:rPr lang="pt-BR" sz="2000" dirty="0"/>
              <a:t> de transtornos mentais comuns nas mulheres. É fundamental o tratamento das </a:t>
            </a:r>
            <a:r>
              <a:rPr lang="pt-BR" sz="2000" dirty="0" err="1"/>
              <a:t>consequências</a:t>
            </a:r>
            <a:r>
              <a:rPr lang="pt-BR" sz="2000" dirty="0"/>
              <a:t> da VPI e o apoio </a:t>
            </a:r>
            <a:r>
              <a:rPr lang="pt-BR" sz="2000" dirty="0" err="1"/>
              <a:t>às</a:t>
            </a:r>
            <a:r>
              <a:rPr lang="pt-BR" sz="2000" dirty="0"/>
              <a:t> mulheres na busca de </a:t>
            </a:r>
            <a:r>
              <a:rPr lang="pt-BR" sz="2000" dirty="0" err="1"/>
              <a:t>proteção</a:t>
            </a:r>
            <a:r>
              <a:rPr lang="pt-BR" sz="2000" dirty="0"/>
              <a:t> para si pelos </a:t>
            </a:r>
            <a:r>
              <a:rPr lang="pt-BR" sz="2000" dirty="0" err="1"/>
              <a:t>serviços</a:t>
            </a:r>
            <a:r>
              <a:rPr lang="pt-BR" sz="2000" dirty="0"/>
              <a:t> </a:t>
            </a:r>
            <a:r>
              <a:rPr lang="pt-BR" sz="2000" dirty="0" err="1"/>
              <a:t>públicos</a:t>
            </a:r>
            <a:r>
              <a:rPr lang="pt-BR" sz="2000" dirty="0"/>
              <a:t>. </a:t>
            </a:r>
          </a:p>
          <a:p>
            <a:pPr marL="0" indent="0" algn="just">
              <a:buNone/>
            </a:pPr>
            <a:endParaRPr lang="pt-BR" sz="2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E58A092-4483-914D-97DA-7F63524DBBE8}"/>
              </a:ext>
            </a:extLst>
          </p:cNvPr>
          <p:cNvSpPr txBox="1">
            <a:spLocks/>
          </p:cNvSpPr>
          <p:nvPr/>
        </p:nvSpPr>
        <p:spPr bwMode="auto">
          <a:xfrm>
            <a:off x="-94234" y="1683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err="1"/>
              <a:t>Violência</a:t>
            </a:r>
            <a:r>
              <a:rPr lang="pt-BR" sz="2800" b="1" kern="0" dirty="0"/>
              <a:t> por parceiro </a:t>
            </a:r>
            <a:r>
              <a:rPr lang="pt-BR" sz="2800" b="1" kern="0" dirty="0" err="1"/>
              <a:t>íntimo</a:t>
            </a:r>
            <a:r>
              <a:rPr lang="pt-BR" sz="2800" b="1" kern="0" dirty="0"/>
              <a:t> e </a:t>
            </a:r>
            <a:r>
              <a:rPr lang="pt-BR" sz="2800" b="1" kern="0" dirty="0" err="1"/>
              <a:t>incidência</a:t>
            </a:r>
            <a:r>
              <a:rPr lang="pt-BR" sz="2800" b="1" kern="0" dirty="0"/>
              <a:t> de transtorno mental comum </a:t>
            </a:r>
            <a:endParaRPr lang="pt-BR" sz="2800" kern="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8AFB90C-F2F9-0143-B074-94F6C9EB6FF0}"/>
              </a:ext>
            </a:extLst>
          </p:cNvPr>
          <p:cNvSpPr/>
          <p:nvPr/>
        </p:nvSpPr>
        <p:spPr>
          <a:xfrm>
            <a:off x="3491880" y="1250160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Rev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Saúde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Pública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2017;51:32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4200630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89515DF2-A8B2-8541-8D87-47393DA86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fr-CH" altLang="en-US" sz="360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Epidemiologia analítica</a:t>
            </a:r>
            <a:endParaRPr lang="en-US" altLang="en-US" sz="360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3BF05-3C13-4A13-844C-975AF8BBB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1008063"/>
          </a:xfrm>
        </p:spPr>
        <p:txBody>
          <a:bodyPr/>
          <a:lstStyle/>
          <a:p>
            <a:pPr>
              <a:defRPr/>
            </a:pPr>
            <a:r>
              <a:rPr lang="fr-CH" sz="2800" dirty="0">
                <a:latin typeface="Calibri" panose="020F0502020204030204" pitchFamily="34" charset="0"/>
                <a:cs typeface="Calibri" panose="020F0502020204030204" pitchFamily="34" charset="0"/>
              </a:rPr>
              <a:t>Entender fatores (</a:t>
            </a:r>
            <a:r>
              <a:rPr lang="fr-CH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exposição</a:t>
            </a:r>
            <a:r>
              <a:rPr lang="fr-CH" sz="2800" dirty="0">
                <a:latin typeface="Calibri" panose="020F0502020204030204" pitchFamily="34" charset="0"/>
                <a:cs typeface="Calibri" panose="020F0502020204030204" pitchFamily="34" charset="0"/>
              </a:rPr>
              <a:t>) associados a eventos saúde-doença (</a:t>
            </a:r>
            <a:r>
              <a:rPr lang="fr-CH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desfechos</a:t>
            </a:r>
            <a:r>
              <a:rPr lang="fr-CH" sz="2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endParaRPr lang="fr-CH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Causa                            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Efeito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Variáveis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independentes</a:t>
            </a:r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Variável</a:t>
            </a:r>
            <a:r>
              <a:rPr lang="en-US" sz="28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dependente</a:t>
            </a:r>
            <a:endParaRPr lang="en-US" sz="28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Conector de seta reta 20">
            <a:extLst>
              <a:ext uri="{FF2B5EF4-FFF2-40B4-BE49-F238E27FC236}">
                <a16:creationId xmlns:a16="http://schemas.microsoft.com/office/drawing/2014/main" id="{564FDC16-2C62-4F92-BF7E-C10A0B6B370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19400" y="3714750"/>
            <a:ext cx="1323975" cy="7938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cxnSp>
        <p:nvCxnSpPr>
          <p:cNvPr id="10" name="Conector de seta reta 20">
            <a:extLst>
              <a:ext uri="{FF2B5EF4-FFF2-40B4-BE49-F238E27FC236}">
                <a16:creationId xmlns:a16="http://schemas.microsoft.com/office/drawing/2014/main" id="{598C51D3-9AC1-43F9-AACB-3926FAA6B1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67200" y="4724400"/>
            <a:ext cx="8382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315018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7507B80-5DB1-4E47-A3E4-B1429317B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TABELA DE CONTINGÊNCIA 2 x 2</a:t>
            </a:r>
            <a:endParaRPr lang="en-US" altLang="en-US" sz="3600">
              <a:solidFill>
                <a:srgbClr val="0070C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B6D7F2C-B439-9F42-A903-2BE4643A77C8}"/>
              </a:ext>
            </a:extLst>
          </p:cNvPr>
          <p:cNvCxnSpPr/>
          <p:nvPr/>
        </p:nvCxnSpPr>
        <p:spPr>
          <a:xfrm>
            <a:off x="457200" y="1582738"/>
            <a:ext cx="1666875" cy="11985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40" name="Content Placeholder 1">
            <a:extLst>
              <a:ext uri="{FF2B5EF4-FFF2-40B4-BE49-F238E27FC236}">
                <a16:creationId xmlns:a16="http://schemas.microsoft.com/office/drawing/2014/main" id="{C96C6E98-FEE4-5146-9A13-145DC537C3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H" altLang="en-US" sz="2800"/>
              <a:t>Considerando «</a:t>
            </a:r>
            <a:r>
              <a:rPr lang="fr-CH" altLang="en-US" sz="2800" b="1"/>
              <a:t>exposição</a:t>
            </a:r>
            <a:r>
              <a:rPr lang="fr-CH" altLang="en-US" sz="2800"/>
              <a:t>» e «</a:t>
            </a:r>
            <a:r>
              <a:rPr lang="fr-CH" altLang="en-US" sz="2800" b="1"/>
              <a:t>desfecho</a:t>
            </a:r>
            <a:r>
              <a:rPr lang="fr-CH" altLang="en-US" sz="2800"/>
              <a:t>» em uma tabela de contingência 2 x 2, onde:</a:t>
            </a:r>
            <a:endParaRPr lang="en-US" altLang="en-US" sz="2800"/>
          </a:p>
        </p:txBody>
      </p:sp>
      <p:pic>
        <p:nvPicPr>
          <p:cNvPr id="14341" name="Picture 2" descr="Screen Clipping">
            <a:extLst>
              <a:ext uri="{FF2B5EF4-FFF2-40B4-BE49-F238E27FC236}">
                <a16:creationId xmlns:a16="http://schemas.microsoft.com/office/drawing/2014/main" id="{83EE5DAC-4920-6F4C-9CCF-4CF3FE2DF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213100"/>
            <a:ext cx="7185025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20AC68A5-1006-BF4C-96B6-6EBB928720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143000"/>
          </a:xfrm>
        </p:spPr>
        <p:txBody>
          <a:bodyPr/>
          <a:lstStyle/>
          <a:p>
            <a:r>
              <a:rPr lang="fr-CH" altLang="en-US" sz="3200" dirty="0" err="1">
                <a:solidFill>
                  <a:srgbClr val="0070C0"/>
                </a:solidFill>
              </a:rPr>
              <a:t>Como</a:t>
            </a:r>
            <a:r>
              <a:rPr lang="fr-CH" altLang="en-US" sz="3200" dirty="0">
                <a:solidFill>
                  <a:srgbClr val="0070C0"/>
                </a:solidFill>
              </a:rPr>
              <a:t> </a:t>
            </a:r>
            <a:r>
              <a:rPr lang="fr-CH" altLang="en-US" sz="3200" dirty="0" err="1">
                <a:solidFill>
                  <a:srgbClr val="0070C0"/>
                </a:solidFill>
              </a:rPr>
              <a:t>medir</a:t>
            </a:r>
            <a:r>
              <a:rPr lang="fr-CH" altLang="en-US" sz="3200" dirty="0">
                <a:solidFill>
                  <a:srgbClr val="0070C0"/>
                </a:solidFill>
              </a:rPr>
              <a:t> a </a:t>
            </a:r>
            <a:r>
              <a:rPr lang="fr-CH" altLang="en-US" sz="3200" dirty="0" err="1">
                <a:solidFill>
                  <a:srgbClr val="0070C0"/>
                </a:solidFill>
              </a:rPr>
              <a:t>associação</a:t>
            </a:r>
            <a:r>
              <a:rPr lang="fr-CH" altLang="en-US" sz="3200" dirty="0">
                <a:solidFill>
                  <a:srgbClr val="0070C0"/>
                </a:solidFill>
              </a:rPr>
              <a:t> entre </a:t>
            </a:r>
            <a:r>
              <a:rPr lang="fr-CH" altLang="en-US" sz="3200" b="1" dirty="0" err="1">
                <a:solidFill>
                  <a:srgbClr val="0070C0"/>
                </a:solidFill>
              </a:rPr>
              <a:t>exposição</a:t>
            </a:r>
            <a:r>
              <a:rPr lang="fr-CH" altLang="en-US" sz="3200" dirty="0">
                <a:solidFill>
                  <a:srgbClr val="0070C0"/>
                </a:solidFill>
              </a:rPr>
              <a:t> (VPI) e </a:t>
            </a:r>
            <a:r>
              <a:rPr lang="fr-CH" altLang="en-US" sz="3200" b="1" dirty="0" err="1">
                <a:solidFill>
                  <a:srgbClr val="0070C0"/>
                </a:solidFill>
              </a:rPr>
              <a:t>desfecho</a:t>
            </a:r>
            <a:r>
              <a:rPr lang="fr-CH" altLang="en-US" sz="3200" dirty="0">
                <a:solidFill>
                  <a:srgbClr val="0070C0"/>
                </a:solidFill>
              </a:rPr>
              <a:t> (TMC)?</a:t>
            </a:r>
            <a:endParaRPr lang="en-US" altLang="en-US" sz="3200" dirty="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DB98179-377B-874D-8CF1-0B30C0A8C32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15">
                <a:tc>
                  <a:txBody>
                    <a:bodyPr/>
                    <a:lstStyle/>
                    <a:p>
                      <a:r>
                        <a:rPr lang="fr-CH" sz="1800" dirty="0"/>
                        <a:t>       </a:t>
                      </a:r>
                      <a:br>
                        <a:rPr lang="fr-CH" sz="1800" dirty="0"/>
                      </a:br>
                      <a:r>
                        <a:rPr lang="fr-CH" sz="1800" baseline="0" dirty="0"/>
                        <a:t>       </a:t>
                      </a: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 </a:t>
                      </a:r>
                      <a:r>
                        <a:rPr lang="fr-CH" sz="1800" baseline="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r>
                        <a:rPr lang="fr-CH" sz="1800" baseline="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Medida</a:t>
                      </a:r>
                      <a:r>
                        <a:rPr lang="fr-CH" sz="18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de </a:t>
                      </a:r>
                      <a:r>
                        <a:rPr lang="fr-CH" sz="18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frequência</a:t>
                      </a:r>
                      <a:r>
                        <a:rPr lang="fr-CH" sz="1800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</a:t>
                      </a:r>
                      <a:r>
                        <a:rPr lang="fr-CH" sz="1800" dirty="0" err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Risco</a:t>
                      </a:r>
                      <a:endParaRPr lang="en-US" sz="1800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Presença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Ausência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não</a:t>
                      </a:r>
                      <a:r>
                        <a:rPr lang="fr-CH" sz="1800" dirty="0"/>
                        <a:t> 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B617C1C-402F-A64C-9E59-1C96DC1FC491}"/>
              </a:ext>
            </a:extLst>
          </p:cNvPr>
          <p:cNvCxnSpPr/>
          <p:nvPr/>
        </p:nvCxnSpPr>
        <p:spPr>
          <a:xfrm>
            <a:off x="457200" y="1582738"/>
            <a:ext cx="1666875" cy="11985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390" name="CaixaDeTexto 1">
            <a:extLst>
              <a:ext uri="{FF2B5EF4-FFF2-40B4-BE49-F238E27FC236}">
                <a16:creationId xmlns:a16="http://schemas.microsoft.com/office/drawing/2014/main" id="{EFC8E176-FD06-3940-9997-D78D9C3379E5}"/>
              </a:ext>
            </a:extLst>
          </p:cNvPr>
          <p:cNvSpPr txBox="1">
            <a:spLocks noChangeArrowheads="1"/>
          </p:cNvSpPr>
          <p:nvPr/>
        </p:nvSpPr>
        <p:spPr bwMode="auto">
          <a:xfrm rot="2050865">
            <a:off x="368300" y="216535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Exposição</a:t>
            </a:r>
          </a:p>
        </p:txBody>
      </p:sp>
      <p:sp>
        <p:nvSpPr>
          <p:cNvPr id="15391" name="CaixaDeTexto 6">
            <a:extLst>
              <a:ext uri="{FF2B5EF4-FFF2-40B4-BE49-F238E27FC236}">
                <a16:creationId xmlns:a16="http://schemas.microsoft.com/office/drawing/2014/main" id="{96CF6EB2-9229-0344-BF2A-BB5265EB60D9}"/>
              </a:ext>
            </a:extLst>
          </p:cNvPr>
          <p:cNvSpPr txBox="1">
            <a:spLocks noChangeArrowheads="1"/>
          </p:cNvSpPr>
          <p:nvPr/>
        </p:nvSpPr>
        <p:spPr bwMode="auto">
          <a:xfrm rot="2132889">
            <a:off x="885825" y="192563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Desfecho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0E61C10-F95F-2B4E-9BED-50D1DAA39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88" y="115888"/>
            <a:ext cx="8686800" cy="1143000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Como medir o risco absoluto e a associação entre exposição e desfecho?</a:t>
            </a:r>
            <a:endParaRPr lang="en-US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6D2C24D-F2F4-014C-8481-1120ED38880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15">
                <a:tc>
                  <a:txBody>
                    <a:bodyPr/>
                    <a:lstStyle/>
                    <a:p>
                      <a:r>
                        <a:rPr lang="fr-CH" sz="1800" dirty="0"/>
                        <a:t>       </a:t>
                      </a:r>
                      <a:br>
                        <a:rPr lang="fr-CH" sz="1800" dirty="0"/>
                      </a:br>
                      <a:r>
                        <a:rPr lang="fr-CH" sz="1800" baseline="0" dirty="0"/>
                        <a:t>       </a:t>
                      </a: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Incidência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Presença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21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Ausência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não</a:t>
                      </a:r>
                      <a:r>
                        <a:rPr lang="fr-CH" sz="1800" dirty="0"/>
                        <a:t> 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46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17C77C-660E-604D-986E-DFBCBEB4C8EA}"/>
              </a:ext>
            </a:extLst>
          </p:cNvPr>
          <p:cNvCxnSpPr/>
          <p:nvPr/>
        </p:nvCxnSpPr>
        <p:spPr>
          <a:xfrm>
            <a:off x="457200" y="1582738"/>
            <a:ext cx="1666875" cy="11985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14" name="CaixaDeTexto 4">
            <a:extLst>
              <a:ext uri="{FF2B5EF4-FFF2-40B4-BE49-F238E27FC236}">
                <a16:creationId xmlns:a16="http://schemas.microsoft.com/office/drawing/2014/main" id="{938A1090-1D36-6A41-B818-3256D3B01687}"/>
              </a:ext>
            </a:extLst>
          </p:cNvPr>
          <p:cNvSpPr txBox="1">
            <a:spLocks noChangeArrowheads="1"/>
          </p:cNvSpPr>
          <p:nvPr/>
        </p:nvSpPr>
        <p:spPr bwMode="auto">
          <a:xfrm rot="2050865">
            <a:off x="368300" y="216535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Exposição</a:t>
            </a:r>
          </a:p>
        </p:txBody>
      </p:sp>
      <p:sp>
        <p:nvSpPr>
          <p:cNvPr id="16415" name="CaixaDeTexto 6">
            <a:extLst>
              <a:ext uri="{FF2B5EF4-FFF2-40B4-BE49-F238E27FC236}">
                <a16:creationId xmlns:a16="http://schemas.microsoft.com/office/drawing/2014/main" id="{BFCF0611-A2B2-5443-BE0F-E79F4D48FBE5}"/>
              </a:ext>
            </a:extLst>
          </p:cNvPr>
          <p:cNvSpPr txBox="1">
            <a:spLocks noChangeArrowheads="1"/>
          </p:cNvSpPr>
          <p:nvPr/>
        </p:nvSpPr>
        <p:spPr bwMode="auto">
          <a:xfrm rot="2132889">
            <a:off x="885825" y="192563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Desfecho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4B0C1CCC-5DDF-0A47-8018-03E414A77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5888" y="115888"/>
            <a:ext cx="8686800" cy="1143000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Como medir o risco absoluto e a associação entre exposição e desfecho?</a:t>
            </a:r>
            <a:endParaRPr lang="en-US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B2EFDD-A5E7-334F-B0C2-14874422AD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15">
                <a:tc>
                  <a:txBody>
                    <a:bodyPr/>
                    <a:lstStyle/>
                    <a:p>
                      <a:r>
                        <a:rPr lang="fr-CH" sz="1800" dirty="0"/>
                        <a:t>       </a:t>
                      </a:r>
                      <a:br>
                        <a:rPr lang="fr-CH" sz="1800" dirty="0"/>
                      </a:br>
                      <a:r>
                        <a:rPr lang="fr-CH" sz="1800" baseline="0" dirty="0"/>
                        <a:t>       </a:t>
                      </a: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Incidência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Presença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21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44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Ausência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não</a:t>
                      </a:r>
                      <a:r>
                        <a:rPr lang="fr-CH" sz="1800" dirty="0"/>
                        <a:t> 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46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309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9D042F-C270-9C47-9058-6401D167ED99}"/>
              </a:ext>
            </a:extLst>
          </p:cNvPr>
          <p:cNvCxnSpPr/>
          <p:nvPr/>
        </p:nvCxnSpPr>
        <p:spPr>
          <a:xfrm>
            <a:off x="457200" y="1582738"/>
            <a:ext cx="1666875" cy="11985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62" name="CaixaDeTexto 4">
            <a:extLst>
              <a:ext uri="{FF2B5EF4-FFF2-40B4-BE49-F238E27FC236}">
                <a16:creationId xmlns:a16="http://schemas.microsoft.com/office/drawing/2014/main" id="{ED4C9129-B408-9B46-88DC-0B20359DE764}"/>
              </a:ext>
            </a:extLst>
          </p:cNvPr>
          <p:cNvSpPr txBox="1">
            <a:spLocks noChangeArrowheads="1"/>
          </p:cNvSpPr>
          <p:nvPr/>
        </p:nvSpPr>
        <p:spPr bwMode="auto">
          <a:xfrm rot="2050865">
            <a:off x="368300" y="216535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Exposição</a:t>
            </a:r>
          </a:p>
        </p:txBody>
      </p:sp>
      <p:sp>
        <p:nvSpPr>
          <p:cNvPr id="18463" name="CaixaDeTexto 6">
            <a:extLst>
              <a:ext uri="{FF2B5EF4-FFF2-40B4-BE49-F238E27FC236}">
                <a16:creationId xmlns:a16="http://schemas.microsoft.com/office/drawing/2014/main" id="{0C25F313-0ED9-1B48-AEA4-1E43C187246E}"/>
              </a:ext>
            </a:extLst>
          </p:cNvPr>
          <p:cNvSpPr txBox="1">
            <a:spLocks noChangeArrowheads="1"/>
          </p:cNvSpPr>
          <p:nvPr/>
        </p:nvSpPr>
        <p:spPr bwMode="auto">
          <a:xfrm rot="2132889">
            <a:off x="885825" y="192563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Desfecho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5C2F6FC-C3ED-CA4D-8C87-7D49FA0458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3350" y="115888"/>
            <a:ext cx="8686800" cy="1143000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Como medir o risco absoluto e a associação entre exposição e desfecho?</a:t>
            </a:r>
            <a:endParaRPr lang="en-US" altLang="en-US" sz="3600">
              <a:solidFill>
                <a:srgbClr val="0070C0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2AC592E-1923-9E40-A84A-2853E9D6E4F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362950" cy="4381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25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88715">
                <a:tc>
                  <a:txBody>
                    <a:bodyPr/>
                    <a:lstStyle/>
                    <a:p>
                      <a:r>
                        <a:rPr lang="fr-CH" sz="1800" dirty="0"/>
                        <a:t>       </a:t>
                      </a:r>
                      <a:br>
                        <a:rPr lang="fr-CH" sz="1800" dirty="0"/>
                      </a:br>
                      <a:r>
                        <a:rPr lang="fr-CH" sz="1800" baseline="0" dirty="0"/>
                        <a:t>       </a:t>
                      </a: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8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Doentes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sem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transtornos</a:t>
                      </a:r>
                      <a:r>
                        <a:rPr lang="fr-CH" sz="18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mentais </a:t>
                      </a:r>
                      <a:r>
                        <a:rPr lang="fr-CH" sz="1800" baseline="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comuns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fr-CH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Incidência</a:t>
                      </a:r>
                      <a:r>
                        <a:rPr lang="fr-CH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 100 </a:t>
                      </a:r>
                      <a:r>
                        <a:rPr lang="fr-CH" sz="18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mulheres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Presença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21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13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44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47,7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6392">
                <a:tc>
                  <a:txBody>
                    <a:bodyPr/>
                    <a:lstStyle/>
                    <a:p>
                      <a:r>
                        <a:rPr lang="fr-CH" sz="1800" dirty="0" err="1"/>
                        <a:t>Ausência</a:t>
                      </a:r>
                      <a:r>
                        <a:rPr lang="fr-CH" sz="1800" dirty="0"/>
                        <a:t> de </a:t>
                      </a:r>
                      <a:r>
                        <a:rPr lang="fr-CH" sz="1800" dirty="0" err="1"/>
                        <a:t>violência</a:t>
                      </a:r>
                      <a:r>
                        <a:rPr lang="fr-CH" sz="1800" dirty="0"/>
                        <a:t> do </a:t>
                      </a:r>
                      <a:r>
                        <a:rPr lang="fr-CH" sz="1800" dirty="0" err="1"/>
                        <a:t>parceiro</a:t>
                      </a:r>
                      <a:endParaRPr lang="fr-CH" sz="1800" dirty="0"/>
                    </a:p>
                    <a:p>
                      <a:r>
                        <a:rPr lang="fr-CH" sz="1800" dirty="0"/>
                        <a:t>(</a:t>
                      </a:r>
                      <a:r>
                        <a:rPr lang="fr-CH" sz="1800" dirty="0" err="1"/>
                        <a:t>não</a:t>
                      </a:r>
                      <a:r>
                        <a:rPr lang="fr-CH" sz="1800" dirty="0"/>
                        <a:t> </a:t>
                      </a:r>
                      <a:r>
                        <a:rPr lang="fr-CH" sz="1800" dirty="0" err="1"/>
                        <a:t>expostos</a:t>
                      </a:r>
                      <a:r>
                        <a:rPr lang="fr-CH" sz="1800" dirty="0"/>
                        <a:t>)</a:t>
                      </a:r>
                      <a:endParaRPr lang="en-US" sz="18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46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266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309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tc>
                  <a:txBody>
                    <a:bodyPr/>
                    <a:lstStyle/>
                    <a:p>
                      <a:endParaRPr lang="fr-CH" sz="2000" dirty="0"/>
                    </a:p>
                    <a:p>
                      <a:endParaRPr lang="fr-CH" sz="2000" dirty="0"/>
                    </a:p>
                    <a:p>
                      <a:r>
                        <a:rPr lang="fr-CH" sz="2000" dirty="0"/>
                        <a:t>      14,9</a:t>
                      </a:r>
                      <a:endParaRPr lang="en-US" sz="2000" dirty="0"/>
                    </a:p>
                  </a:txBody>
                  <a:tcPr marL="91437" marR="91437" marT="45718" marB="4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F00C7A-EE0D-D74C-8155-2CCA132BB9D1}"/>
              </a:ext>
            </a:extLst>
          </p:cNvPr>
          <p:cNvCxnSpPr/>
          <p:nvPr/>
        </p:nvCxnSpPr>
        <p:spPr>
          <a:xfrm>
            <a:off x="457200" y="1582738"/>
            <a:ext cx="1666875" cy="11985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E1E4361B-8DDF-BD42-9725-B791089B43AA}"/>
              </a:ext>
            </a:extLst>
          </p:cNvPr>
          <p:cNvSpPr/>
          <p:nvPr/>
        </p:nvSpPr>
        <p:spPr>
          <a:xfrm>
            <a:off x="7451725" y="3070225"/>
            <a:ext cx="863600" cy="5032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F61A06-793D-8246-8ED6-E5F0E05A71D4}"/>
              </a:ext>
            </a:extLst>
          </p:cNvPr>
          <p:cNvSpPr/>
          <p:nvPr/>
        </p:nvSpPr>
        <p:spPr>
          <a:xfrm>
            <a:off x="7415213" y="4941888"/>
            <a:ext cx="973137" cy="5032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88" name="CaixaDeTexto 7">
            <a:extLst>
              <a:ext uri="{FF2B5EF4-FFF2-40B4-BE49-F238E27FC236}">
                <a16:creationId xmlns:a16="http://schemas.microsoft.com/office/drawing/2014/main" id="{34FBF06E-E156-4849-A339-BFA20E02A3AD}"/>
              </a:ext>
            </a:extLst>
          </p:cNvPr>
          <p:cNvSpPr txBox="1">
            <a:spLocks noChangeArrowheads="1"/>
          </p:cNvSpPr>
          <p:nvPr/>
        </p:nvSpPr>
        <p:spPr bwMode="auto">
          <a:xfrm rot="2050865">
            <a:off x="368300" y="216535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Exposição</a:t>
            </a:r>
          </a:p>
        </p:txBody>
      </p:sp>
      <p:sp>
        <p:nvSpPr>
          <p:cNvPr id="19489" name="CaixaDeTexto 8">
            <a:extLst>
              <a:ext uri="{FF2B5EF4-FFF2-40B4-BE49-F238E27FC236}">
                <a16:creationId xmlns:a16="http://schemas.microsoft.com/office/drawing/2014/main" id="{01205943-27C8-8744-BAB6-2C11F1085B35}"/>
              </a:ext>
            </a:extLst>
          </p:cNvPr>
          <p:cNvSpPr txBox="1">
            <a:spLocks noChangeArrowheads="1"/>
          </p:cNvSpPr>
          <p:nvPr/>
        </p:nvSpPr>
        <p:spPr bwMode="auto">
          <a:xfrm rot="2132889">
            <a:off x="885825" y="1925638"/>
            <a:ext cx="12969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en-US" b="1"/>
              <a:t>Desfecho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4E49EEF3-5D37-A84C-AAA1-768E333FC7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" y="274638"/>
            <a:ext cx="9124950" cy="1143000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Como medir a associação entre exposição e desfecho: RISCO RELATIVO (RR)</a:t>
            </a:r>
            <a:endParaRPr lang="en-US" altLang="en-US" sz="3600">
              <a:solidFill>
                <a:srgbClr val="0070C0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AD64CB-5E62-CF42-83CC-D9591A259B61}"/>
              </a:ext>
            </a:extLst>
          </p:cNvPr>
          <p:cNvCxnSpPr/>
          <p:nvPr/>
        </p:nvCxnSpPr>
        <p:spPr>
          <a:xfrm>
            <a:off x="457200" y="1582738"/>
            <a:ext cx="1666875" cy="119856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484" name="Content Placeholder 3" descr="Screen Clipping">
            <a:extLst>
              <a:ext uri="{FF2B5EF4-FFF2-40B4-BE49-F238E27FC236}">
                <a16:creationId xmlns:a16="http://schemas.microsoft.com/office/drawing/2014/main" id="{921B4AA8-C84E-2449-B57E-193F6D556D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" y="2492375"/>
            <a:ext cx="9204325" cy="1439863"/>
          </a:xfr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9EF63E3C-5C6C-B741-ADC1-9B9B4DF41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450" y="4440238"/>
            <a:ext cx="2828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CH" altLang="en-US" b="1">
                <a:solidFill>
                  <a:srgbClr val="0070C0"/>
                </a:solidFill>
              </a:rPr>
              <a:t>Força da associação!!!</a:t>
            </a:r>
            <a:endParaRPr lang="en-US" altLang="en-US" b="1">
              <a:solidFill>
                <a:srgbClr val="0070C0"/>
              </a:solidFill>
            </a:endParaRP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4C305DCD-A27B-9340-B60B-743477011B4E}"/>
              </a:ext>
            </a:extLst>
          </p:cNvPr>
          <p:cNvSpPr/>
          <p:nvPr/>
        </p:nvSpPr>
        <p:spPr>
          <a:xfrm>
            <a:off x="8243888" y="3429000"/>
            <a:ext cx="288925" cy="1011238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BA20DCAD-BA42-C24E-BD88-BEBBCEB7C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Risco Relativo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0DA2AB88-85EF-C240-A718-2264BA77B2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H" altLang="en-US" sz="2400" b="1" dirty="0" err="1"/>
              <a:t>Comparação</a:t>
            </a:r>
            <a:r>
              <a:rPr lang="fr-CH" altLang="en-US" sz="2400" b="1" dirty="0"/>
              <a:t> entre dois </a:t>
            </a:r>
            <a:r>
              <a:rPr lang="fr-CH" altLang="en-US" sz="2400" b="1" dirty="0" err="1"/>
              <a:t>riscos</a:t>
            </a:r>
            <a:r>
              <a:rPr lang="fr-CH" altLang="en-US" sz="2400" b="1" dirty="0"/>
              <a:t> </a:t>
            </a:r>
            <a:r>
              <a:rPr lang="fr-CH" altLang="en-US" sz="2400" dirty="0"/>
              <a:t>–</a:t>
            </a:r>
            <a:r>
              <a:rPr lang="fr-CH" altLang="en-US" sz="2400" dirty="0" err="1"/>
              <a:t>presença</a:t>
            </a:r>
            <a:r>
              <a:rPr lang="fr-CH" altLang="en-US" sz="2400" dirty="0"/>
              <a:t> versus </a:t>
            </a:r>
            <a:r>
              <a:rPr lang="fr-CH" altLang="en-US" sz="2400" dirty="0" err="1"/>
              <a:t>ausência</a:t>
            </a:r>
            <a:r>
              <a:rPr lang="fr-CH" altLang="en-US" sz="2400" dirty="0"/>
              <a:t> de </a:t>
            </a:r>
            <a:r>
              <a:rPr lang="fr-CH" altLang="en-US" sz="2400" dirty="0" err="1"/>
              <a:t>um</a:t>
            </a:r>
            <a:r>
              <a:rPr lang="fr-CH" altLang="en-US" sz="2400" dirty="0"/>
              <a:t> </a:t>
            </a:r>
            <a:r>
              <a:rPr lang="fr-CH" altLang="en-US" sz="2400" dirty="0" err="1"/>
              <a:t>determinado</a:t>
            </a:r>
            <a:r>
              <a:rPr lang="fr-CH" altLang="en-US" sz="2400" dirty="0"/>
              <a:t> </a:t>
            </a:r>
            <a:r>
              <a:rPr lang="fr-CH" altLang="en-US" sz="2400" dirty="0" err="1"/>
              <a:t>fator</a:t>
            </a:r>
            <a:r>
              <a:rPr lang="fr-CH" altLang="en-US" sz="2400" dirty="0"/>
              <a:t>.</a:t>
            </a:r>
          </a:p>
          <a:p>
            <a:pPr algn="just"/>
            <a:endParaRPr lang="fr-CH" altLang="en-US" sz="2400" dirty="0"/>
          </a:p>
          <a:p>
            <a:pPr algn="just"/>
            <a:r>
              <a:rPr lang="fr-CH" altLang="en-US" sz="2400" b="1" dirty="0" err="1"/>
              <a:t>Medida</a:t>
            </a:r>
            <a:r>
              <a:rPr lang="fr-CH" altLang="en-US" sz="2400" b="1" dirty="0"/>
              <a:t> de força de </a:t>
            </a:r>
            <a:r>
              <a:rPr lang="fr-CH" altLang="en-US" sz="2400" b="1" dirty="0" err="1"/>
              <a:t>associação</a:t>
            </a:r>
            <a:r>
              <a:rPr lang="fr-CH" altLang="en-US" sz="2400" dirty="0"/>
              <a:t>, ou </a:t>
            </a:r>
            <a:r>
              <a:rPr lang="fr-CH" altLang="en-US" sz="2400" dirty="0" err="1"/>
              <a:t>seja</a:t>
            </a:r>
            <a:r>
              <a:rPr lang="fr-CH" altLang="en-US" sz="2400" dirty="0"/>
              <a:t>, </a:t>
            </a:r>
            <a:r>
              <a:rPr lang="fr-CH" altLang="en-US" sz="2400" b="1" dirty="0"/>
              <a:t>o quanto a </a:t>
            </a:r>
            <a:r>
              <a:rPr lang="fr-CH" altLang="en-US" sz="2400" b="1" dirty="0" err="1"/>
              <a:t>exposição</a:t>
            </a:r>
            <a:r>
              <a:rPr lang="fr-CH" altLang="en-US" sz="2400" b="1" dirty="0"/>
              <a:t> </a:t>
            </a:r>
            <a:r>
              <a:rPr lang="fr-CH" altLang="en-US" sz="2400" b="1" dirty="0" err="1"/>
              <a:t>aumenta</a:t>
            </a:r>
            <a:r>
              <a:rPr lang="fr-CH" altLang="en-US" sz="2400" b="1" dirty="0"/>
              <a:t> </a:t>
            </a:r>
            <a:r>
              <a:rPr lang="fr-CH" altLang="en-US" sz="2400" b="1" dirty="0">
                <a:solidFill>
                  <a:srgbClr val="FF0000"/>
                </a:solidFill>
              </a:rPr>
              <a:t>(</a:t>
            </a:r>
            <a:r>
              <a:rPr lang="fr-CH" altLang="en-US" sz="2400" b="1" dirty="0" err="1">
                <a:solidFill>
                  <a:srgbClr val="FF0000"/>
                </a:solidFill>
              </a:rPr>
              <a:t>risco</a:t>
            </a:r>
            <a:r>
              <a:rPr lang="fr-CH" altLang="en-US" sz="2400" b="1" dirty="0">
                <a:solidFill>
                  <a:srgbClr val="FF0000"/>
                </a:solidFill>
              </a:rPr>
              <a:t>) </a:t>
            </a:r>
            <a:r>
              <a:rPr lang="fr-CH" altLang="en-US" sz="2400" b="1" dirty="0"/>
              <a:t>ou </a:t>
            </a:r>
            <a:r>
              <a:rPr lang="fr-CH" altLang="en-US" sz="2400" b="1" dirty="0" err="1"/>
              <a:t>diminui</a:t>
            </a:r>
            <a:r>
              <a:rPr lang="fr-CH" altLang="en-US" sz="2400" b="1" dirty="0"/>
              <a:t> </a:t>
            </a:r>
            <a:r>
              <a:rPr lang="fr-CH" altLang="en-US" sz="2400" b="1" dirty="0">
                <a:solidFill>
                  <a:schemeClr val="accent2"/>
                </a:solidFill>
              </a:rPr>
              <a:t>(</a:t>
            </a:r>
            <a:r>
              <a:rPr lang="fr-CH" altLang="en-US" sz="2400" b="1" dirty="0" err="1">
                <a:solidFill>
                  <a:schemeClr val="accent2"/>
                </a:solidFill>
              </a:rPr>
              <a:t>protege</a:t>
            </a:r>
            <a:r>
              <a:rPr lang="fr-CH" altLang="en-US" sz="2400" b="1" dirty="0">
                <a:solidFill>
                  <a:schemeClr val="accent2"/>
                </a:solidFill>
              </a:rPr>
              <a:t>) </a:t>
            </a:r>
            <a:r>
              <a:rPr lang="fr-CH" altLang="en-US" sz="2400" b="1" dirty="0"/>
              <a:t>a </a:t>
            </a:r>
            <a:r>
              <a:rPr lang="fr-CH" altLang="en-US" sz="2400" b="1" dirty="0" err="1"/>
              <a:t>frequência</a:t>
            </a:r>
            <a:r>
              <a:rPr lang="fr-CH" altLang="en-US" sz="2400" b="1" dirty="0"/>
              <a:t> de </a:t>
            </a:r>
            <a:r>
              <a:rPr lang="fr-CH" altLang="en-US" sz="2400" b="1" dirty="0" err="1"/>
              <a:t>um</a:t>
            </a:r>
            <a:r>
              <a:rPr lang="fr-CH" altLang="en-US" sz="2400" b="1" dirty="0"/>
              <a:t> </a:t>
            </a:r>
            <a:r>
              <a:rPr lang="fr-CH" altLang="en-US" sz="2400" b="1" dirty="0" err="1"/>
              <a:t>desfecho</a:t>
            </a:r>
            <a:r>
              <a:rPr lang="fr-CH" altLang="en-US" sz="2400" b="1" dirty="0"/>
              <a:t> </a:t>
            </a:r>
            <a:r>
              <a:rPr lang="fr-CH" altLang="en-US" sz="2400" dirty="0"/>
              <a:t>(</a:t>
            </a:r>
            <a:r>
              <a:rPr lang="fr-CH" altLang="en-US" sz="2400" dirty="0" err="1"/>
              <a:t>doença</a:t>
            </a:r>
            <a:r>
              <a:rPr lang="fr-CH" altLang="en-US" sz="2400" dirty="0"/>
              <a:t>).</a:t>
            </a:r>
          </a:p>
          <a:p>
            <a:pPr algn="just"/>
            <a:endParaRPr lang="fr-CH" altLang="en-US" sz="2400" dirty="0"/>
          </a:p>
          <a:p>
            <a:pPr algn="just"/>
            <a:r>
              <a:rPr lang="fr-CH" altLang="en-US" sz="2400" dirty="0"/>
              <a:t>RR =1 </a:t>
            </a:r>
            <a:r>
              <a:rPr lang="fr-CH" altLang="en-US" sz="2400" dirty="0" err="1"/>
              <a:t>significa</a:t>
            </a:r>
            <a:r>
              <a:rPr lang="fr-CH" altLang="en-US" sz="2400" dirty="0"/>
              <a:t> que a </a:t>
            </a:r>
            <a:r>
              <a:rPr lang="fr-CH" altLang="en-US" sz="2400" dirty="0" err="1"/>
              <a:t>doença</a:t>
            </a:r>
            <a:r>
              <a:rPr lang="fr-CH" altLang="en-US" sz="2400" dirty="0"/>
              <a:t> </a:t>
            </a:r>
            <a:r>
              <a:rPr lang="fr-CH" altLang="en-US" sz="2400" dirty="0" err="1"/>
              <a:t>independe</a:t>
            </a:r>
            <a:r>
              <a:rPr lang="fr-CH" altLang="en-US" sz="2400" dirty="0"/>
              <a:t> da </a:t>
            </a:r>
            <a:r>
              <a:rPr lang="fr-CH" altLang="en-US" sz="2400" dirty="0" err="1"/>
              <a:t>exposição</a:t>
            </a:r>
            <a:r>
              <a:rPr lang="fr-CH" altLang="en-US" sz="2400" dirty="0"/>
              <a:t> a </a:t>
            </a:r>
            <a:r>
              <a:rPr lang="fr-CH" altLang="en-US" sz="2400" dirty="0" err="1"/>
              <a:t>um</a:t>
            </a:r>
            <a:r>
              <a:rPr lang="fr-CH" altLang="en-US" sz="2400" dirty="0"/>
              <a:t> </a:t>
            </a:r>
            <a:r>
              <a:rPr lang="fr-CH" altLang="en-US" sz="2400" dirty="0" err="1"/>
              <a:t>determinado</a:t>
            </a:r>
            <a:r>
              <a:rPr lang="fr-CH" altLang="en-US" sz="2400" dirty="0"/>
              <a:t> </a:t>
            </a:r>
            <a:r>
              <a:rPr lang="fr-CH" altLang="en-US" sz="2400" dirty="0" err="1"/>
              <a:t>fator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86CD6A2A-097B-674F-85D1-C19BDAD25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9050"/>
            <a:ext cx="8229600" cy="1143000"/>
          </a:xfrm>
        </p:spPr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Interpretando o Risco Relativo (RR)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F041D747-F45B-0E45-ACAC-97499F3D613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3388" y="1268413"/>
            <a:ext cx="8229600" cy="568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fr-CH" altLang="en-US"/>
              <a:t>RR=1</a:t>
            </a:r>
          </a:p>
          <a:p>
            <a:pPr marL="0" indent="0">
              <a:buFontTx/>
              <a:buNone/>
            </a:pPr>
            <a:endParaRPr lang="fr-CH" altLang="en-US"/>
          </a:p>
          <a:p>
            <a:pPr marL="0" indent="0">
              <a:buFontTx/>
              <a:buNone/>
            </a:pPr>
            <a:endParaRPr lang="fr-CH" altLang="en-US"/>
          </a:p>
          <a:p>
            <a:pPr marL="0" indent="0">
              <a:buFontTx/>
              <a:buNone/>
            </a:pPr>
            <a:r>
              <a:rPr lang="fr-CH" altLang="en-US"/>
              <a:t>RR&gt;1</a:t>
            </a:r>
          </a:p>
          <a:p>
            <a:pPr marL="0" indent="0">
              <a:buFontTx/>
              <a:buNone/>
            </a:pPr>
            <a:endParaRPr lang="fr-CH" altLang="en-US"/>
          </a:p>
          <a:p>
            <a:pPr marL="0" indent="0">
              <a:buFontTx/>
              <a:buNone/>
            </a:pPr>
            <a:br>
              <a:rPr lang="fr-CH" altLang="en-US"/>
            </a:br>
            <a:r>
              <a:rPr lang="fr-CH" altLang="en-US"/>
              <a:t>RR&lt;1</a:t>
            </a:r>
          </a:p>
          <a:p>
            <a:pPr marL="0" indent="0">
              <a:buFontTx/>
              <a:buNone/>
            </a:pPr>
            <a:endParaRPr lang="fr-CH" altLang="en-US"/>
          </a:p>
          <a:p>
            <a:pPr marL="0" indent="0">
              <a:buFontTx/>
              <a:buNone/>
            </a:pPr>
            <a:endParaRPr lang="fr-CH" altLang="en-US"/>
          </a:p>
          <a:p>
            <a:pPr marL="0" indent="0">
              <a:buFontTx/>
              <a:buNone/>
            </a:pPr>
            <a:endParaRPr lang="en-US" altLang="en-US"/>
          </a:p>
        </p:txBody>
      </p:sp>
      <p:pic>
        <p:nvPicPr>
          <p:cNvPr id="22532" name="Picture 3" descr="Screen Clipping">
            <a:extLst>
              <a:ext uri="{FF2B5EF4-FFF2-40B4-BE49-F238E27FC236}">
                <a16:creationId xmlns:a16="http://schemas.microsoft.com/office/drawing/2014/main" id="{6E6585CA-EB24-134A-931F-F66C476BF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88201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Screen Clipping">
            <a:extLst>
              <a:ext uri="{FF2B5EF4-FFF2-40B4-BE49-F238E27FC236}">
                <a16:creationId xmlns:a16="http://schemas.microsoft.com/office/drawing/2014/main" id="{95AF268A-0CB7-874F-8D8D-D2D2CDACC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33775"/>
            <a:ext cx="8640762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5" descr="Screen Clipping">
            <a:extLst>
              <a:ext uri="{FF2B5EF4-FFF2-40B4-BE49-F238E27FC236}">
                <a16:creationId xmlns:a16="http://schemas.microsoft.com/office/drawing/2014/main" id="{41A463B9-5F66-9A4A-960F-A1CEA718F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373688"/>
            <a:ext cx="8675688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3038BCA-2E0A-2C43-8615-2F09B7F414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52413" y="260350"/>
            <a:ext cx="9864726" cy="882650"/>
          </a:xfrm>
        </p:spPr>
        <p:txBody>
          <a:bodyPr/>
          <a:lstStyle/>
          <a:p>
            <a:r>
              <a:rPr lang="fr-CH" altLang="en-US" sz="3100" dirty="0">
                <a:solidFill>
                  <a:srgbClr val="0070C0"/>
                </a:solidFill>
              </a:rPr>
              <a:t>Quais </a:t>
            </a:r>
            <a:r>
              <a:rPr lang="fr-CH" altLang="en-US" sz="3100" dirty="0" err="1">
                <a:solidFill>
                  <a:srgbClr val="0070C0"/>
                </a:solidFill>
              </a:rPr>
              <a:t>outros</a:t>
            </a:r>
            <a:r>
              <a:rPr lang="fr-CH" altLang="en-US" sz="3100" dirty="0">
                <a:solidFill>
                  <a:srgbClr val="0070C0"/>
                </a:solidFill>
              </a:rPr>
              <a:t> </a:t>
            </a:r>
            <a:r>
              <a:rPr lang="fr-CH" altLang="en-US" sz="3100" dirty="0" err="1">
                <a:solidFill>
                  <a:srgbClr val="0070C0"/>
                </a:solidFill>
              </a:rPr>
              <a:t>fatores</a:t>
            </a:r>
            <a:r>
              <a:rPr lang="fr-CH" altLang="en-US" sz="3100" dirty="0">
                <a:solidFill>
                  <a:srgbClr val="0070C0"/>
                </a:solidFill>
              </a:rPr>
              <a:t> </a:t>
            </a:r>
            <a:r>
              <a:rPr lang="fr-CH" altLang="en-US" sz="3100" dirty="0" err="1">
                <a:solidFill>
                  <a:srgbClr val="0070C0"/>
                </a:solidFill>
              </a:rPr>
              <a:t>estão</a:t>
            </a:r>
            <a:r>
              <a:rPr lang="fr-CH" altLang="en-US" sz="3100" dirty="0">
                <a:solidFill>
                  <a:srgbClr val="0070C0"/>
                </a:solidFill>
              </a:rPr>
              <a:t> (</a:t>
            </a:r>
            <a:r>
              <a:rPr lang="fr-CH" altLang="en-US" sz="3100" dirty="0" err="1">
                <a:solidFill>
                  <a:srgbClr val="0070C0"/>
                </a:solidFill>
              </a:rPr>
              <a:t>estatisticamente</a:t>
            </a:r>
            <a:r>
              <a:rPr lang="fr-CH" altLang="en-US" sz="3100" dirty="0">
                <a:solidFill>
                  <a:srgbClr val="0070C0"/>
                </a:solidFill>
              </a:rPr>
              <a:t>) </a:t>
            </a:r>
            <a:r>
              <a:rPr lang="fr-CH" altLang="en-US" sz="3100" dirty="0" err="1">
                <a:solidFill>
                  <a:srgbClr val="0070C0"/>
                </a:solidFill>
              </a:rPr>
              <a:t>associados</a:t>
            </a:r>
            <a:r>
              <a:rPr lang="fr-CH" altLang="en-US" sz="3100" dirty="0">
                <a:solidFill>
                  <a:srgbClr val="0070C0"/>
                </a:solidFill>
              </a:rPr>
              <a:t> com o </a:t>
            </a:r>
            <a:r>
              <a:rPr lang="fr-CH" altLang="en-US" sz="3100" dirty="0" err="1">
                <a:solidFill>
                  <a:srgbClr val="0070C0"/>
                </a:solidFill>
              </a:rPr>
              <a:t>risco</a:t>
            </a:r>
            <a:r>
              <a:rPr lang="fr-CH" altLang="en-US" sz="3100" dirty="0">
                <a:solidFill>
                  <a:srgbClr val="0070C0"/>
                </a:solidFill>
              </a:rPr>
              <a:t> de </a:t>
            </a:r>
            <a:r>
              <a:rPr lang="fr-CH" altLang="en-US" sz="3100" dirty="0" err="1">
                <a:solidFill>
                  <a:srgbClr val="0070C0"/>
                </a:solidFill>
              </a:rPr>
              <a:t>desenvolver</a:t>
            </a:r>
            <a:r>
              <a:rPr lang="fr-CH" altLang="en-US" sz="3100" dirty="0">
                <a:solidFill>
                  <a:srgbClr val="0070C0"/>
                </a:solidFill>
              </a:rPr>
              <a:t> TMC?</a:t>
            </a:r>
            <a:endParaRPr lang="en-US" altLang="en-US" sz="31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Screen Clipping">
            <a:extLst>
              <a:ext uri="{FF2B5EF4-FFF2-40B4-BE49-F238E27FC236}">
                <a16:creationId xmlns:a16="http://schemas.microsoft.com/office/drawing/2014/main" id="{8E2368A0-5C33-304B-AA2A-39B4764FC8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511300"/>
            <a:ext cx="7848600" cy="5314950"/>
          </a:xfr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54A387D-688F-E944-975B-090B5A71B890}"/>
              </a:ext>
            </a:extLst>
          </p:cNvPr>
          <p:cNvSpPr/>
          <p:nvPr/>
        </p:nvSpPr>
        <p:spPr bwMode="auto">
          <a:xfrm>
            <a:off x="6443663" y="2060575"/>
            <a:ext cx="936625" cy="306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199F5068-D44F-1749-AEFD-C8405B5A3B8C}"/>
              </a:ext>
            </a:extLst>
          </p:cNvPr>
          <p:cNvSpPr/>
          <p:nvPr/>
        </p:nvSpPr>
        <p:spPr bwMode="auto">
          <a:xfrm>
            <a:off x="7637463" y="2060575"/>
            <a:ext cx="463550" cy="30638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57EBB99-C226-744B-85C6-9698761BFC3F}"/>
              </a:ext>
            </a:extLst>
          </p:cNvPr>
          <p:cNvSpPr/>
          <p:nvPr/>
        </p:nvSpPr>
        <p:spPr bwMode="auto">
          <a:xfrm>
            <a:off x="6443663" y="5373688"/>
            <a:ext cx="1657350" cy="287337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3">
            <a:extLst>
              <a:ext uri="{FF2B5EF4-FFF2-40B4-BE49-F238E27FC236}">
                <a16:creationId xmlns:a16="http://schemas.microsoft.com/office/drawing/2014/main" id="{AD9FA772-5FFD-B94C-8824-B2879CED31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fr-CH" altLang="en-US" u="sng">
                <a:solidFill>
                  <a:srgbClr val="0070C0"/>
                </a:solidFill>
              </a:rPr>
              <a:t>Intervalo de confiança (95%)</a:t>
            </a:r>
          </a:p>
          <a:p>
            <a:pPr marL="0" indent="0">
              <a:buFontTx/>
              <a:buNone/>
            </a:pPr>
            <a:r>
              <a:rPr lang="fr-CH" altLang="en-US" sz="2800"/>
              <a:t>Qual é a faixa de valores que o resultado (RR) pode assumir em uma probabilidade de 95%?</a:t>
            </a:r>
            <a:endParaRPr lang="en-US" altLang="en-US" sz="2800"/>
          </a:p>
          <a:p>
            <a:pPr marL="0" indent="0" algn="ctr">
              <a:buFontTx/>
              <a:buNone/>
            </a:pPr>
            <a:br>
              <a:rPr lang="fr-CH" altLang="en-US" sz="2800"/>
            </a:br>
            <a:r>
              <a:rPr lang="fr-CH" altLang="en-US" sz="2800"/>
              <a:t>OU</a:t>
            </a:r>
          </a:p>
          <a:p>
            <a:pPr marL="0" indent="0">
              <a:buFontTx/>
              <a:buNone/>
            </a:pPr>
            <a:endParaRPr lang="fr-CH" altLang="en-US" sz="2800"/>
          </a:p>
          <a:p>
            <a:pPr marL="0" indent="0">
              <a:buFontTx/>
              <a:buNone/>
            </a:pPr>
            <a:r>
              <a:rPr lang="fr-CH" altLang="en-US" sz="2800"/>
              <a:t>Faixa de valores entre os quais podemos ter 95% de confiança de que o resultado estará incluído</a:t>
            </a:r>
          </a:p>
          <a:p>
            <a:pPr marL="0" indent="0">
              <a:buFontTx/>
              <a:buNone/>
            </a:pPr>
            <a:endParaRPr lang="fr-CH" altLang="en-US" sz="2800"/>
          </a:p>
          <a:p>
            <a:pPr marL="0" indent="0" algn="ctr">
              <a:buFontTx/>
              <a:buNone/>
            </a:pPr>
            <a:r>
              <a:rPr lang="fr-CH" altLang="en-US" sz="2800">
                <a:solidFill>
                  <a:srgbClr val="0070C0"/>
                </a:solidFill>
              </a:rPr>
              <a:t>RR = 1,7 (1,1 – 2,6)</a:t>
            </a:r>
          </a:p>
          <a:p>
            <a:pPr marL="0" indent="0" algn="ctr">
              <a:buFontTx/>
              <a:buNone/>
            </a:pPr>
            <a:endParaRPr lang="fr-CH" altLang="en-US" sz="280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</a:pPr>
            <a:r>
              <a:rPr lang="fr-CH" altLang="en-US" sz="2400">
                <a:solidFill>
                  <a:srgbClr val="0070C0"/>
                </a:solidFill>
              </a:rPr>
              <a:t>95% de confiança de que o valor está entre 1,1 e 2,6 </a:t>
            </a:r>
          </a:p>
          <a:p>
            <a:pPr marL="0" indent="0" algn="ctr">
              <a:buFontTx/>
              <a:buNone/>
            </a:pPr>
            <a:endParaRPr lang="en-US" altLang="en-US" sz="28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e 8">
            <a:extLst>
              <a:ext uri="{FF2B5EF4-FFF2-40B4-BE49-F238E27FC236}">
                <a16:creationId xmlns:a16="http://schemas.microsoft.com/office/drawing/2014/main" id="{F72D833A-E634-4D4C-B7C6-1BF4326E3709}"/>
              </a:ext>
            </a:extLst>
          </p:cNvPr>
          <p:cNvSpPr/>
          <p:nvPr/>
        </p:nvSpPr>
        <p:spPr>
          <a:xfrm>
            <a:off x="4932363" y="1208088"/>
            <a:ext cx="431800" cy="723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500AB67-BF21-495E-B308-F4F2DDD88BAD}"/>
              </a:ext>
            </a:extLst>
          </p:cNvPr>
          <p:cNvSpPr/>
          <p:nvPr/>
        </p:nvSpPr>
        <p:spPr>
          <a:xfrm>
            <a:off x="971550" y="115888"/>
            <a:ext cx="431800" cy="7223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24" name="CaixaDeTexto 4">
            <a:extLst>
              <a:ext uri="{FF2B5EF4-FFF2-40B4-BE49-F238E27FC236}">
                <a16:creationId xmlns:a16="http://schemas.microsoft.com/office/drawing/2014/main" id="{D693FA28-07A8-1543-954E-8C0612C9B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331788"/>
            <a:ext cx="2473325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Exposição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Desfecho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Sem desfecho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166AE2D6-0BDC-4F0D-BF90-9BDD763E0A57}"/>
              </a:ext>
            </a:extLst>
          </p:cNvPr>
          <p:cNvSpPr/>
          <p:nvPr/>
        </p:nvSpPr>
        <p:spPr>
          <a:xfrm>
            <a:off x="6226175" y="809625"/>
            <a:ext cx="1730375" cy="7223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26" name="Picture 3">
            <a:extLst>
              <a:ext uri="{FF2B5EF4-FFF2-40B4-BE49-F238E27FC236}">
                <a16:creationId xmlns:a16="http://schemas.microsoft.com/office/drawing/2014/main" id="{57EC5339-040D-A744-A019-8AEFF44EB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6350"/>
            <a:ext cx="5938838" cy="2930525"/>
          </a:xfrm>
          <a:prstGeom prst="rect">
            <a:avLst/>
          </a:prstGeom>
          <a:noFill/>
          <a:ln w="571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Elipse 14">
            <a:extLst>
              <a:ext uri="{FF2B5EF4-FFF2-40B4-BE49-F238E27FC236}">
                <a16:creationId xmlns:a16="http://schemas.microsoft.com/office/drawing/2014/main" id="{7C1ACE54-501B-4A95-B5F5-25311B98D41F}"/>
              </a:ext>
            </a:extLst>
          </p:cNvPr>
          <p:cNvSpPr/>
          <p:nvPr/>
        </p:nvSpPr>
        <p:spPr>
          <a:xfrm>
            <a:off x="203200" y="1431925"/>
            <a:ext cx="631825" cy="7953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EB13D69-3AEE-4E08-AA4A-25AA02708194}"/>
              </a:ext>
            </a:extLst>
          </p:cNvPr>
          <p:cNvSpPr/>
          <p:nvPr/>
        </p:nvSpPr>
        <p:spPr>
          <a:xfrm>
            <a:off x="868363" y="2136775"/>
            <a:ext cx="463550" cy="79375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4044646-5F84-44FD-9A38-6901D4D5D89D}"/>
              </a:ext>
            </a:extLst>
          </p:cNvPr>
          <p:cNvSpPr/>
          <p:nvPr/>
        </p:nvSpPr>
        <p:spPr>
          <a:xfrm>
            <a:off x="1955800" y="2227263"/>
            <a:ext cx="623888" cy="8286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016F5CA2-8C65-410F-A638-85C9F2BACA35}"/>
              </a:ext>
            </a:extLst>
          </p:cNvPr>
          <p:cNvSpPr/>
          <p:nvPr/>
        </p:nvSpPr>
        <p:spPr>
          <a:xfrm>
            <a:off x="5238750" y="-73025"/>
            <a:ext cx="557213" cy="9112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131" name="Retângulo 13">
            <a:extLst>
              <a:ext uri="{FF2B5EF4-FFF2-40B4-BE49-F238E27FC236}">
                <a16:creationId xmlns:a16="http://schemas.microsoft.com/office/drawing/2014/main" id="{90E70B2A-ACBF-8448-B86F-AADFE6DC9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763963"/>
            <a:ext cx="2106613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Sem exposição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     Desfecho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>
                <a:latin typeface="Calibri" panose="020F0502020204030204" pitchFamily="34" charset="0"/>
                <a:cs typeface="Arial" panose="020B0604020202020204" pitchFamily="34" charset="0"/>
              </a:rPr>
              <a:t>Sem desfecho</a:t>
            </a: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BAE86DC-D719-4B6A-AD3C-F621DCF6073F}"/>
              </a:ext>
            </a:extLst>
          </p:cNvPr>
          <p:cNvSpPr/>
          <p:nvPr/>
        </p:nvSpPr>
        <p:spPr>
          <a:xfrm>
            <a:off x="6265863" y="4132263"/>
            <a:ext cx="1947862" cy="723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0BDDDBC2-B99B-464E-9064-7F3AC224F76A}"/>
              </a:ext>
            </a:extLst>
          </p:cNvPr>
          <p:cNvSpPr/>
          <p:nvPr/>
        </p:nvSpPr>
        <p:spPr>
          <a:xfrm>
            <a:off x="4524375" y="2155825"/>
            <a:ext cx="623888" cy="82391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F0DD97CF-4ACE-49B6-911C-73B7537B7E87}"/>
              </a:ext>
            </a:extLst>
          </p:cNvPr>
          <p:cNvSpPr/>
          <p:nvPr/>
        </p:nvSpPr>
        <p:spPr>
          <a:xfrm>
            <a:off x="4060825" y="1463675"/>
            <a:ext cx="623888" cy="7635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BA86770E-5EAB-4A21-8D74-8D07B8ED90C2}"/>
              </a:ext>
            </a:extLst>
          </p:cNvPr>
          <p:cNvSpPr/>
          <p:nvPr/>
        </p:nvSpPr>
        <p:spPr>
          <a:xfrm>
            <a:off x="2735263" y="2082800"/>
            <a:ext cx="623887" cy="9699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6AE650EE-3C80-4236-9A7D-E57D129BE0F1}"/>
              </a:ext>
            </a:extLst>
          </p:cNvPr>
          <p:cNvSpPr/>
          <p:nvPr/>
        </p:nvSpPr>
        <p:spPr>
          <a:xfrm>
            <a:off x="2111375" y="-7938"/>
            <a:ext cx="623888" cy="9699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008A5CA-365E-4D3E-AA3A-F9CA57B24A55}"/>
              </a:ext>
            </a:extLst>
          </p:cNvPr>
          <p:cNvSpPr/>
          <p:nvPr/>
        </p:nvSpPr>
        <p:spPr>
          <a:xfrm>
            <a:off x="2052638" y="1431925"/>
            <a:ext cx="431800" cy="723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467A2CDB-0F7D-4A3B-A358-8F56B2862D84}"/>
              </a:ext>
            </a:extLst>
          </p:cNvPr>
          <p:cNvSpPr/>
          <p:nvPr/>
        </p:nvSpPr>
        <p:spPr>
          <a:xfrm>
            <a:off x="4113213" y="114300"/>
            <a:ext cx="431800" cy="723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301902B0-5650-4F33-800E-5DDBF4FADD20}"/>
              </a:ext>
            </a:extLst>
          </p:cNvPr>
          <p:cNvSpPr/>
          <p:nvPr/>
        </p:nvSpPr>
        <p:spPr>
          <a:xfrm>
            <a:off x="3535363" y="838200"/>
            <a:ext cx="431800" cy="723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C7261152-90B1-4A85-B44E-61E3FDA6A5B8}"/>
              </a:ext>
            </a:extLst>
          </p:cNvPr>
          <p:cNvSpPr/>
          <p:nvPr/>
        </p:nvSpPr>
        <p:spPr>
          <a:xfrm>
            <a:off x="403225" y="871538"/>
            <a:ext cx="431800" cy="7239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5141" name="Picture 3">
            <a:extLst>
              <a:ext uri="{FF2B5EF4-FFF2-40B4-BE49-F238E27FC236}">
                <a16:creationId xmlns:a16="http://schemas.microsoft.com/office/drawing/2014/main" id="{C9FEF1A2-25D0-DC4F-B238-EC7F443F0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36988"/>
            <a:ext cx="569595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54EF15C1-8711-43FC-B2EA-32B16C7938CD}"/>
              </a:ext>
            </a:extLst>
          </p:cNvPr>
          <p:cNvSpPr/>
          <p:nvPr/>
        </p:nvSpPr>
        <p:spPr>
          <a:xfrm>
            <a:off x="3967163" y="2155825"/>
            <a:ext cx="623887" cy="9699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000AE023-AAEF-48AE-A413-33FF14EBAF8F}"/>
              </a:ext>
            </a:extLst>
          </p:cNvPr>
          <p:cNvSpPr/>
          <p:nvPr/>
        </p:nvSpPr>
        <p:spPr>
          <a:xfrm>
            <a:off x="1331913" y="595313"/>
            <a:ext cx="623887" cy="8763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D287DA9A-F5B3-4F00-B17B-4B0D9127150B}"/>
              </a:ext>
            </a:extLst>
          </p:cNvPr>
          <p:cNvSpPr/>
          <p:nvPr/>
        </p:nvSpPr>
        <p:spPr>
          <a:xfrm>
            <a:off x="790575" y="63500"/>
            <a:ext cx="623888" cy="9699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DE2A8915-479F-482A-BC23-EE7256775D40}"/>
              </a:ext>
            </a:extLst>
          </p:cNvPr>
          <p:cNvSpPr/>
          <p:nvPr/>
        </p:nvSpPr>
        <p:spPr>
          <a:xfrm>
            <a:off x="1403350" y="1531938"/>
            <a:ext cx="623888" cy="6953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E0D37EE2-B1EC-4AE4-9942-F429D380EEDA}"/>
              </a:ext>
            </a:extLst>
          </p:cNvPr>
          <p:cNvSpPr/>
          <p:nvPr/>
        </p:nvSpPr>
        <p:spPr>
          <a:xfrm>
            <a:off x="2767013" y="-25400"/>
            <a:ext cx="623887" cy="96996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D751C877-00A3-48BE-B03E-07EBD92B39BB}"/>
              </a:ext>
            </a:extLst>
          </p:cNvPr>
          <p:cNvSpPr/>
          <p:nvPr/>
        </p:nvSpPr>
        <p:spPr>
          <a:xfrm>
            <a:off x="304800" y="5856288"/>
            <a:ext cx="530225" cy="7905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26CDD6DA-2511-4EE5-956A-A06C78CE54E7}"/>
              </a:ext>
            </a:extLst>
          </p:cNvPr>
          <p:cNvSpPr/>
          <p:nvPr/>
        </p:nvSpPr>
        <p:spPr>
          <a:xfrm>
            <a:off x="5148263" y="742950"/>
            <a:ext cx="623887" cy="78898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B7736B44-034A-49B6-8FA8-82F011B687ED}"/>
              </a:ext>
            </a:extLst>
          </p:cNvPr>
          <p:cNvSpPr/>
          <p:nvPr/>
        </p:nvSpPr>
        <p:spPr>
          <a:xfrm>
            <a:off x="5205413" y="1609725"/>
            <a:ext cx="446087" cy="6175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DDBC424F-5178-4CD9-9550-6321BC35C829}"/>
              </a:ext>
            </a:extLst>
          </p:cNvPr>
          <p:cNvSpPr/>
          <p:nvPr/>
        </p:nvSpPr>
        <p:spPr>
          <a:xfrm>
            <a:off x="2724150" y="846138"/>
            <a:ext cx="479425" cy="7159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7E5D428C-076C-4A6C-B4BA-A9178B09D6C9}"/>
              </a:ext>
            </a:extLst>
          </p:cNvPr>
          <p:cNvSpPr/>
          <p:nvPr/>
        </p:nvSpPr>
        <p:spPr>
          <a:xfrm>
            <a:off x="374650" y="3836988"/>
            <a:ext cx="493713" cy="815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280D3542-7878-4B50-AFE2-E88FDBA0F649}"/>
              </a:ext>
            </a:extLst>
          </p:cNvPr>
          <p:cNvSpPr/>
          <p:nvPr/>
        </p:nvSpPr>
        <p:spPr>
          <a:xfrm>
            <a:off x="2833688" y="3871913"/>
            <a:ext cx="492125" cy="815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5A4D3E7D-D027-47D5-AAD3-C1070450D1A7}"/>
              </a:ext>
            </a:extLst>
          </p:cNvPr>
          <p:cNvSpPr/>
          <p:nvPr/>
        </p:nvSpPr>
        <p:spPr>
          <a:xfrm>
            <a:off x="868363" y="4494213"/>
            <a:ext cx="493712" cy="815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B239755E-A051-4AC2-976A-0A2A2E50F284}"/>
              </a:ext>
            </a:extLst>
          </p:cNvPr>
          <p:cNvSpPr/>
          <p:nvPr/>
        </p:nvSpPr>
        <p:spPr>
          <a:xfrm>
            <a:off x="3473450" y="5259388"/>
            <a:ext cx="493713" cy="815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DEEB27F9-36FB-4CD4-8B64-0336783CC050}"/>
              </a:ext>
            </a:extLst>
          </p:cNvPr>
          <p:cNvSpPr/>
          <p:nvPr/>
        </p:nvSpPr>
        <p:spPr>
          <a:xfrm>
            <a:off x="5192713" y="5310188"/>
            <a:ext cx="493712" cy="815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DB44461B-A92F-4377-88A3-543DFA74EF9A}"/>
              </a:ext>
            </a:extLst>
          </p:cNvPr>
          <p:cNvSpPr/>
          <p:nvPr/>
        </p:nvSpPr>
        <p:spPr>
          <a:xfrm>
            <a:off x="5241925" y="2232025"/>
            <a:ext cx="493713" cy="8159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" name="Seta: da Esquerda para a Direita 2">
            <a:extLst>
              <a:ext uri="{FF2B5EF4-FFF2-40B4-BE49-F238E27FC236}">
                <a16:creationId xmlns:a16="http://schemas.microsoft.com/office/drawing/2014/main" id="{E53C6888-D60E-4298-9E03-E265D974CA73}"/>
              </a:ext>
            </a:extLst>
          </p:cNvPr>
          <p:cNvSpPr/>
          <p:nvPr/>
        </p:nvSpPr>
        <p:spPr>
          <a:xfrm>
            <a:off x="1892300" y="3359150"/>
            <a:ext cx="2074863" cy="222250"/>
          </a:xfrm>
          <a:prstGeom prst="left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42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F2FB1-5576-0342-83D6-BFDF11D6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76250"/>
            <a:ext cx="8578850" cy="579278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fr-CH" u="sng" dirty="0">
                <a:solidFill>
                  <a:srgbClr val="0070C0"/>
                </a:solidFill>
              </a:rPr>
              <a:t>P-Valor</a:t>
            </a:r>
          </a:p>
          <a:p>
            <a:pPr marL="0" indent="0" algn="ctr">
              <a:buFontTx/>
              <a:buNone/>
              <a:defRPr/>
            </a:pPr>
            <a:endParaRPr lang="fr-CH" u="sng" dirty="0">
              <a:solidFill>
                <a:srgbClr val="0070C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fr-CH" sz="2800" dirty="0"/>
              <a:t>Qual é a </a:t>
            </a:r>
            <a:r>
              <a:rPr lang="fr-CH" sz="2800" b="1" dirty="0"/>
              <a:t>probabilidade</a:t>
            </a:r>
            <a:r>
              <a:rPr lang="fr-CH" sz="2800" dirty="0"/>
              <a:t> de </a:t>
            </a:r>
            <a:r>
              <a:rPr lang="fr-CH" sz="2800" b="1" dirty="0"/>
              <a:t>encontrar um determinado resultado (RR)</a:t>
            </a:r>
            <a:r>
              <a:rPr lang="fr-CH" sz="2800" dirty="0"/>
              <a:t> a partir de uma </a:t>
            </a:r>
            <a:r>
              <a:rPr lang="fr-CH" sz="2800" b="1" dirty="0"/>
              <a:t>amostra aleatória </a:t>
            </a:r>
            <a:r>
              <a:rPr lang="fr-CH" sz="2800" dirty="0"/>
              <a:t>e aceitar a </a:t>
            </a:r>
            <a:r>
              <a:rPr lang="fr-CH" sz="2800" dirty="0" err="1"/>
              <a:t>hipótese</a:t>
            </a:r>
            <a:r>
              <a:rPr lang="fr-CH" sz="2800" dirty="0"/>
              <a:t> </a:t>
            </a:r>
            <a:r>
              <a:rPr lang="fr-CH" sz="2800" dirty="0" err="1"/>
              <a:t>alternativa</a:t>
            </a:r>
            <a:r>
              <a:rPr lang="fr-CH" sz="2800" dirty="0"/>
              <a:t>?</a:t>
            </a:r>
          </a:p>
          <a:p>
            <a:pPr marL="0" indent="0" algn="ctr">
              <a:buFontTx/>
              <a:buNone/>
              <a:defRPr/>
            </a:pPr>
            <a:endParaRPr lang="fr-CH" sz="2800" dirty="0"/>
          </a:p>
          <a:p>
            <a:pPr marL="0" indent="0" algn="ctr">
              <a:buNone/>
              <a:defRPr/>
            </a:pPr>
            <a:r>
              <a:rPr lang="fr-CH" sz="2800" dirty="0">
                <a:solidFill>
                  <a:srgbClr val="0070C0"/>
                </a:solidFill>
              </a:rPr>
              <a:t>P = 0,027</a:t>
            </a:r>
          </a:p>
          <a:p>
            <a:pPr marL="0" indent="0" algn="ctr">
              <a:buFontTx/>
              <a:buNone/>
              <a:defRPr/>
            </a:pPr>
            <a:endParaRPr lang="fr-CH" sz="28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CH" sz="2400" dirty="0">
                <a:solidFill>
                  <a:srgbClr val="0070C0"/>
                </a:solidFill>
              </a:rPr>
              <a:t>Para haver </a:t>
            </a:r>
            <a:r>
              <a:rPr lang="fr-CH" sz="2400" b="1" dirty="0">
                <a:solidFill>
                  <a:srgbClr val="0070C0"/>
                </a:solidFill>
              </a:rPr>
              <a:t>significância estatística</a:t>
            </a:r>
            <a:r>
              <a:rPr lang="fr-CH" sz="2400" dirty="0">
                <a:solidFill>
                  <a:srgbClr val="0070C0"/>
                </a:solidFill>
              </a:rPr>
              <a:t>, </a:t>
            </a:r>
            <a:r>
              <a:rPr lang="fr-CH" sz="2400" b="1" dirty="0">
                <a:solidFill>
                  <a:srgbClr val="0070C0"/>
                </a:solidFill>
              </a:rPr>
              <a:t>geralmente</a:t>
            </a:r>
            <a:r>
              <a:rPr lang="fr-CH" sz="2400" dirty="0">
                <a:solidFill>
                  <a:srgbClr val="0070C0"/>
                </a:solidFill>
              </a:rPr>
              <a:t> considera-se que o </a:t>
            </a:r>
            <a:r>
              <a:rPr lang="fr-CH" sz="2400" b="1" dirty="0">
                <a:solidFill>
                  <a:srgbClr val="0070C0"/>
                </a:solidFill>
              </a:rPr>
              <a:t>p-valor deve ser inferior a 0,05 (5%);</a:t>
            </a:r>
          </a:p>
          <a:p>
            <a:pPr>
              <a:buFontTx/>
              <a:buNone/>
              <a:defRPr/>
            </a:pPr>
            <a:r>
              <a:rPr lang="fr-CH" sz="2400" b="1" dirty="0">
                <a:solidFill>
                  <a:srgbClr val="0070C0"/>
                </a:solidFill>
              </a:rPr>
              <a:t> </a:t>
            </a:r>
            <a:endParaRPr lang="fr-CH" sz="2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fr-CH" sz="2400" b="1" dirty="0">
                <a:solidFill>
                  <a:srgbClr val="0070C0"/>
                </a:solidFill>
              </a:rPr>
              <a:t>Outros valores </a:t>
            </a:r>
            <a:r>
              <a:rPr lang="fr-CH" sz="2400" dirty="0">
                <a:solidFill>
                  <a:srgbClr val="0070C0"/>
                </a:solidFill>
              </a:rPr>
              <a:t>(por exemplo, 0,10 ou 10%) </a:t>
            </a:r>
            <a:r>
              <a:rPr lang="fr-CH" sz="2400" b="1" dirty="0">
                <a:solidFill>
                  <a:srgbClr val="0070C0"/>
                </a:solidFill>
              </a:rPr>
              <a:t>podem ser pré-fixados pelo investigador.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400056F2-9BF2-9C4C-AE05-4D659FDFFB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200">
                <a:solidFill>
                  <a:srgbClr val="0070C0"/>
                </a:solidFill>
              </a:rPr>
              <a:t>Risco associado à VPI </a:t>
            </a:r>
            <a:r>
              <a:rPr lang="fr-CH" altLang="en-US" sz="3200" b="1" u="sng">
                <a:solidFill>
                  <a:srgbClr val="0070C0"/>
                </a:solidFill>
              </a:rPr>
              <a:t>independente</a:t>
            </a:r>
            <a:r>
              <a:rPr lang="fr-CH" altLang="en-US" sz="3200">
                <a:solidFill>
                  <a:srgbClr val="0070C0"/>
                </a:solidFill>
              </a:rPr>
              <a:t> dos demais fatores estudados?</a:t>
            </a:r>
            <a:endParaRPr lang="en-US" altLang="en-US" sz="3200">
              <a:solidFill>
                <a:srgbClr val="0070C0"/>
              </a:solidFill>
            </a:endParaRPr>
          </a:p>
        </p:txBody>
      </p:sp>
      <p:pic>
        <p:nvPicPr>
          <p:cNvPr id="43010" name="Content Placeholder 3" descr="Screen Clipping">
            <a:extLst>
              <a:ext uri="{FF2B5EF4-FFF2-40B4-BE49-F238E27FC236}">
                <a16:creationId xmlns:a16="http://schemas.microsoft.com/office/drawing/2014/main" id="{FC374BE2-2544-044B-B65A-27081E6CC86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720850"/>
            <a:ext cx="8528050" cy="3868738"/>
          </a:xfr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22FFD511-AA4C-CF4E-A283-0556E6DC4BC5}"/>
              </a:ext>
            </a:extLst>
          </p:cNvPr>
          <p:cNvSpPr/>
          <p:nvPr/>
        </p:nvSpPr>
        <p:spPr>
          <a:xfrm>
            <a:off x="611188" y="5589588"/>
            <a:ext cx="360362" cy="57626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6E8363F-23F3-1E46-AACA-4FCE1D47EEB7}"/>
              </a:ext>
            </a:extLst>
          </p:cNvPr>
          <p:cNvSpPr/>
          <p:nvPr/>
        </p:nvSpPr>
        <p:spPr>
          <a:xfrm>
            <a:off x="50800" y="2854325"/>
            <a:ext cx="468313" cy="36036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ight Arrow 2">
            <a:extLst>
              <a:ext uri="{FF2B5EF4-FFF2-40B4-BE49-F238E27FC236}">
                <a16:creationId xmlns:a16="http://schemas.microsoft.com/office/drawing/2014/main" id="{A4AD308A-353C-1E44-A21E-F2B6BADFE8F2}"/>
              </a:ext>
            </a:extLst>
          </p:cNvPr>
          <p:cNvSpPr/>
          <p:nvPr/>
        </p:nvSpPr>
        <p:spPr>
          <a:xfrm>
            <a:off x="50800" y="3616325"/>
            <a:ext cx="468313" cy="36195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46A1963-5F39-C248-A8D4-1309FE241EFE}"/>
              </a:ext>
            </a:extLst>
          </p:cNvPr>
          <p:cNvSpPr/>
          <p:nvPr/>
        </p:nvSpPr>
        <p:spPr bwMode="auto">
          <a:xfrm>
            <a:off x="5292725" y="2347913"/>
            <a:ext cx="647700" cy="5762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98265158-1F57-B444-9189-BC997FE1A15E}"/>
              </a:ext>
            </a:extLst>
          </p:cNvPr>
          <p:cNvSpPr/>
          <p:nvPr/>
        </p:nvSpPr>
        <p:spPr bwMode="auto">
          <a:xfrm>
            <a:off x="6875463" y="2347913"/>
            <a:ext cx="649287" cy="57626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04D9B23-695B-984D-BC8C-3DC168D332F6}"/>
              </a:ext>
            </a:extLst>
          </p:cNvPr>
          <p:cNvSpPr/>
          <p:nvPr/>
        </p:nvSpPr>
        <p:spPr bwMode="auto">
          <a:xfrm>
            <a:off x="5381625" y="3706813"/>
            <a:ext cx="468313" cy="215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A7D328B-E20F-D047-8E4C-D6C137D21DC7}"/>
              </a:ext>
            </a:extLst>
          </p:cNvPr>
          <p:cNvSpPr/>
          <p:nvPr/>
        </p:nvSpPr>
        <p:spPr bwMode="auto">
          <a:xfrm>
            <a:off x="6965950" y="3706813"/>
            <a:ext cx="468313" cy="2159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28655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CDE9C4DA-D9EA-8A4D-99B1-B6058D0F89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Risco Atribuível (RA)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4ABA7F73-9A49-C64A-AB30-0E042E98B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>
              <a:defRPr/>
            </a:pPr>
            <a:r>
              <a:rPr lang="fr-CH" altLang="en-US" sz="2200" dirty="0" err="1"/>
              <a:t>Mensuração</a:t>
            </a:r>
            <a:r>
              <a:rPr lang="fr-CH" altLang="en-US" sz="2200" dirty="0"/>
              <a:t> da </a:t>
            </a:r>
            <a:r>
              <a:rPr lang="fr-CH" altLang="en-US" sz="2200" b="1" dirty="0"/>
              <a:t>parte do </a:t>
            </a:r>
            <a:r>
              <a:rPr lang="fr-CH" altLang="en-US" sz="2200" b="1" dirty="0" err="1"/>
              <a:t>risco</a:t>
            </a:r>
            <a:r>
              <a:rPr lang="fr-CH" altLang="en-US" sz="2200" b="1" dirty="0"/>
              <a:t> </a:t>
            </a:r>
            <a:r>
              <a:rPr lang="fr-CH" altLang="en-US" sz="2200" dirty="0"/>
              <a:t>a que </a:t>
            </a:r>
            <a:r>
              <a:rPr lang="fr-CH" altLang="en-US" sz="2200" dirty="0" err="1"/>
              <a:t>está</a:t>
            </a:r>
            <a:r>
              <a:rPr lang="fr-CH" altLang="en-US" sz="2200" dirty="0"/>
              <a:t> </a:t>
            </a:r>
            <a:r>
              <a:rPr lang="fr-CH" altLang="en-US" sz="2200" dirty="0" err="1"/>
              <a:t>exposto</a:t>
            </a:r>
            <a:r>
              <a:rPr lang="fr-CH" altLang="en-US" sz="2200" dirty="0"/>
              <a:t> </a:t>
            </a:r>
            <a:r>
              <a:rPr lang="fr-CH" altLang="en-US" sz="2200" dirty="0" err="1"/>
              <a:t>um</a:t>
            </a:r>
            <a:r>
              <a:rPr lang="fr-CH" altLang="en-US" sz="2200" dirty="0"/>
              <a:t> </a:t>
            </a:r>
            <a:r>
              <a:rPr lang="fr-CH" altLang="en-US" sz="2200" dirty="0" err="1"/>
              <a:t>grupo</a:t>
            </a:r>
            <a:r>
              <a:rPr lang="fr-CH" altLang="en-US" sz="2200" dirty="0"/>
              <a:t> da </a:t>
            </a:r>
            <a:r>
              <a:rPr lang="fr-CH" altLang="en-US" sz="2200" dirty="0" err="1"/>
              <a:t>população</a:t>
            </a:r>
            <a:r>
              <a:rPr lang="fr-CH" altLang="en-US" sz="2200" dirty="0"/>
              <a:t> e que é </a:t>
            </a:r>
            <a:r>
              <a:rPr lang="fr-CH" altLang="en-US" sz="2200" b="1" dirty="0" err="1">
                <a:solidFill>
                  <a:srgbClr val="FF0000"/>
                </a:solidFill>
              </a:rPr>
              <a:t>atribuível</a:t>
            </a:r>
            <a:r>
              <a:rPr lang="fr-CH" altLang="en-US" sz="2200" b="1" dirty="0">
                <a:solidFill>
                  <a:srgbClr val="FF0000"/>
                </a:solidFill>
              </a:rPr>
              <a:t> </a:t>
            </a:r>
            <a:r>
              <a:rPr lang="fr-CH" altLang="en-US" sz="2200" b="1" dirty="0" err="1">
                <a:solidFill>
                  <a:srgbClr val="FF0000"/>
                </a:solidFill>
              </a:rPr>
              <a:t>exclusivamente</a:t>
            </a:r>
            <a:r>
              <a:rPr lang="fr-CH" altLang="en-US" sz="2200" b="1" dirty="0">
                <a:solidFill>
                  <a:srgbClr val="FF0000"/>
                </a:solidFill>
              </a:rPr>
              <a:t> </a:t>
            </a:r>
            <a:r>
              <a:rPr lang="fr-CH" altLang="en-US" sz="2200" b="1" dirty="0" err="1">
                <a:solidFill>
                  <a:srgbClr val="FF0000"/>
                </a:solidFill>
              </a:rPr>
              <a:t>ao</a:t>
            </a:r>
            <a:r>
              <a:rPr lang="fr-CH" altLang="en-US" sz="2200" b="1" dirty="0">
                <a:solidFill>
                  <a:srgbClr val="FF0000"/>
                </a:solidFill>
              </a:rPr>
              <a:t> </a:t>
            </a:r>
            <a:r>
              <a:rPr lang="fr-CH" altLang="en-US" sz="2200" b="1" dirty="0" err="1">
                <a:solidFill>
                  <a:srgbClr val="FF0000"/>
                </a:solidFill>
              </a:rPr>
              <a:t>fator</a:t>
            </a:r>
            <a:r>
              <a:rPr lang="fr-CH" altLang="en-US" sz="2200" b="1" dirty="0">
                <a:solidFill>
                  <a:srgbClr val="FF0000"/>
                </a:solidFill>
              </a:rPr>
              <a:t> </a:t>
            </a:r>
            <a:r>
              <a:rPr lang="fr-CH" altLang="en-US" sz="2200" b="1" dirty="0" err="1">
                <a:solidFill>
                  <a:srgbClr val="FF0000"/>
                </a:solidFill>
              </a:rPr>
              <a:t>estudado</a:t>
            </a:r>
            <a:r>
              <a:rPr lang="fr-CH" altLang="en-US" sz="2200" dirty="0"/>
              <a:t> e </a:t>
            </a:r>
            <a:r>
              <a:rPr lang="fr-CH" altLang="en-US" sz="2200" dirty="0" err="1"/>
              <a:t>não</a:t>
            </a:r>
            <a:r>
              <a:rPr lang="fr-CH" altLang="en-US" sz="2200" dirty="0"/>
              <a:t> a </a:t>
            </a:r>
            <a:r>
              <a:rPr lang="fr-CH" altLang="en-US" sz="2200" dirty="0" err="1"/>
              <a:t>outros</a:t>
            </a:r>
            <a:r>
              <a:rPr lang="fr-CH" altLang="en-US" sz="2200" dirty="0"/>
              <a:t> </a:t>
            </a:r>
            <a:r>
              <a:rPr lang="fr-CH" altLang="en-US" sz="2200" dirty="0" err="1"/>
              <a:t>fatores</a:t>
            </a:r>
            <a:endParaRPr lang="fr-CH" altLang="en-US" sz="2200" dirty="0"/>
          </a:p>
          <a:p>
            <a:pPr marL="0" indent="0">
              <a:buFontTx/>
              <a:buNone/>
              <a:defRPr/>
            </a:pPr>
            <a:endParaRPr lang="fr-CH" altLang="en-US" sz="2200" dirty="0"/>
          </a:p>
          <a:p>
            <a:pPr>
              <a:defRPr/>
            </a:pPr>
            <a:r>
              <a:rPr lang="fr-CH" altLang="en-US" sz="2200" dirty="0"/>
              <a:t>Estima o </a:t>
            </a:r>
            <a:r>
              <a:rPr lang="fr-CH" altLang="en-US" sz="2200" b="1" dirty="0" err="1">
                <a:solidFill>
                  <a:srgbClr val="FF0000"/>
                </a:solidFill>
              </a:rPr>
              <a:t>excesso</a:t>
            </a:r>
            <a:r>
              <a:rPr lang="fr-CH" altLang="en-US" sz="2200" b="1" dirty="0">
                <a:solidFill>
                  <a:srgbClr val="FF0000"/>
                </a:solidFill>
              </a:rPr>
              <a:t> </a:t>
            </a:r>
            <a:r>
              <a:rPr lang="fr-CH" altLang="en-US" sz="2200" b="1" dirty="0" err="1">
                <a:solidFill>
                  <a:srgbClr val="FF0000"/>
                </a:solidFill>
              </a:rPr>
              <a:t>absoluto</a:t>
            </a:r>
            <a:r>
              <a:rPr lang="fr-CH" altLang="en-US" sz="2200" b="1" dirty="0">
                <a:solidFill>
                  <a:srgbClr val="FF0000"/>
                </a:solidFill>
              </a:rPr>
              <a:t> de </a:t>
            </a:r>
            <a:r>
              <a:rPr lang="fr-CH" altLang="en-US" sz="2200" b="1" dirty="0" err="1">
                <a:solidFill>
                  <a:srgbClr val="FF0000"/>
                </a:solidFill>
              </a:rPr>
              <a:t>risco</a:t>
            </a:r>
            <a:r>
              <a:rPr lang="fr-CH" altLang="en-US" sz="2200" b="1" dirty="0">
                <a:solidFill>
                  <a:srgbClr val="FF0000"/>
                </a:solidFill>
              </a:rPr>
              <a:t> </a:t>
            </a:r>
            <a:r>
              <a:rPr lang="fr-CH" altLang="en-US" sz="2200" dirty="0" err="1">
                <a:solidFill>
                  <a:srgbClr val="FF0000"/>
                </a:solidFill>
              </a:rPr>
              <a:t>associado</a:t>
            </a:r>
            <a:r>
              <a:rPr lang="fr-CH" altLang="en-US" sz="2200" dirty="0">
                <a:solidFill>
                  <a:srgbClr val="FF0000"/>
                </a:solidFill>
              </a:rPr>
              <a:t> a </a:t>
            </a:r>
            <a:r>
              <a:rPr lang="fr-CH" altLang="en-US" sz="2200" dirty="0" err="1">
                <a:solidFill>
                  <a:srgbClr val="FF0000"/>
                </a:solidFill>
              </a:rPr>
              <a:t>uma</a:t>
            </a:r>
            <a:r>
              <a:rPr lang="fr-CH" altLang="en-US" sz="2200" dirty="0">
                <a:solidFill>
                  <a:srgbClr val="FF0000"/>
                </a:solidFill>
              </a:rPr>
              <a:t> </a:t>
            </a:r>
            <a:r>
              <a:rPr lang="fr-CH" altLang="en-US" sz="2200" dirty="0" err="1">
                <a:solidFill>
                  <a:srgbClr val="FF0000"/>
                </a:solidFill>
              </a:rPr>
              <a:t>exposição</a:t>
            </a:r>
            <a:endParaRPr lang="fr-CH" altLang="en-US" sz="2200" dirty="0">
              <a:solidFill>
                <a:srgbClr val="FF0000"/>
              </a:solidFill>
            </a:endParaRPr>
          </a:p>
          <a:p>
            <a:pPr>
              <a:defRPr/>
            </a:pPr>
            <a:endParaRPr lang="fr-CH" altLang="en-US" sz="2200" dirty="0"/>
          </a:p>
          <a:p>
            <a:pPr>
              <a:defRPr/>
            </a:pPr>
            <a:r>
              <a:rPr lang="fr-CH" altLang="en-US" sz="2200" i="1" dirty="0" err="1">
                <a:solidFill>
                  <a:srgbClr val="0070C0"/>
                </a:solidFill>
              </a:rPr>
              <a:t>Atribuível</a:t>
            </a:r>
            <a:r>
              <a:rPr lang="fr-CH" altLang="en-US" sz="2200" i="1" dirty="0">
                <a:solidFill>
                  <a:srgbClr val="0070C0"/>
                </a:solidFill>
              </a:rPr>
              <a:t> </a:t>
            </a:r>
            <a:r>
              <a:rPr lang="fr-CH" altLang="en-US" sz="2200" dirty="0" err="1"/>
              <a:t>expressa</a:t>
            </a:r>
            <a:r>
              <a:rPr lang="fr-CH" altLang="en-US" sz="2200" dirty="0"/>
              <a:t> a </a:t>
            </a:r>
            <a:r>
              <a:rPr lang="fr-CH" altLang="en-US" sz="2200" dirty="0" err="1"/>
              <a:t>ideia</a:t>
            </a:r>
            <a:r>
              <a:rPr lang="fr-CH" altLang="en-US" sz="2200" dirty="0"/>
              <a:t> de que, </a:t>
            </a:r>
            <a:r>
              <a:rPr lang="fr-CH" altLang="en-US" sz="2200" b="1" dirty="0"/>
              <a:t>se a </a:t>
            </a:r>
            <a:r>
              <a:rPr lang="fr-CH" altLang="en-US" sz="2200" b="1" dirty="0" err="1"/>
              <a:t>exposição</a:t>
            </a:r>
            <a:r>
              <a:rPr lang="fr-CH" altLang="en-US" sz="2200" b="1" dirty="0"/>
              <a:t> fosse </a:t>
            </a:r>
            <a:r>
              <a:rPr lang="fr-CH" altLang="en-US" sz="2200" b="1" dirty="0" err="1"/>
              <a:t>eliminada</a:t>
            </a:r>
            <a:r>
              <a:rPr lang="fr-CH" altLang="en-US" sz="2200" b="1" dirty="0"/>
              <a:t>, o </a:t>
            </a:r>
            <a:r>
              <a:rPr lang="fr-CH" altLang="en-US" sz="2200" b="1" dirty="0" err="1"/>
              <a:t>risco</a:t>
            </a:r>
            <a:r>
              <a:rPr lang="fr-CH" altLang="en-US" sz="2200" b="1" dirty="0"/>
              <a:t> </a:t>
            </a:r>
            <a:r>
              <a:rPr lang="fr-CH" altLang="en-US" sz="2200" b="1" dirty="0" err="1"/>
              <a:t>observado</a:t>
            </a:r>
            <a:r>
              <a:rPr lang="fr-CH" altLang="en-US" sz="2200" b="1" dirty="0"/>
              <a:t> </a:t>
            </a:r>
            <a:r>
              <a:rPr lang="fr-CH" altLang="en-US" sz="2200" b="1" dirty="0" err="1"/>
              <a:t>nessa</a:t>
            </a:r>
            <a:r>
              <a:rPr lang="fr-CH" altLang="en-US" sz="2200" b="1" dirty="0"/>
              <a:t> </a:t>
            </a:r>
            <a:r>
              <a:rPr lang="fr-CH" altLang="en-US" sz="2200" b="1" dirty="0" err="1"/>
              <a:t>população</a:t>
            </a:r>
            <a:r>
              <a:rPr lang="fr-CH" altLang="en-US" sz="2200" b="1" dirty="0"/>
              <a:t> </a:t>
            </a:r>
            <a:r>
              <a:rPr lang="fr-CH" altLang="en-US" sz="2200" b="1" dirty="0" err="1"/>
              <a:t>seria</a:t>
            </a:r>
            <a:r>
              <a:rPr lang="fr-CH" altLang="en-US" sz="2200" b="1" dirty="0"/>
              <a:t> </a:t>
            </a:r>
            <a:r>
              <a:rPr lang="fr-CH" altLang="en-US" sz="2200" b="1" dirty="0" err="1"/>
              <a:t>aquele</a:t>
            </a:r>
            <a:r>
              <a:rPr lang="fr-CH" altLang="en-US" sz="2200" b="1" dirty="0"/>
              <a:t> que </a:t>
            </a:r>
            <a:r>
              <a:rPr lang="fr-CH" altLang="en-US" sz="2200" b="1" dirty="0" err="1"/>
              <a:t>observamos</a:t>
            </a:r>
            <a:r>
              <a:rPr lang="fr-CH" altLang="en-US" sz="2200" b="1" dirty="0"/>
              <a:t> nos </a:t>
            </a:r>
            <a:r>
              <a:rPr lang="fr-CH" altLang="en-US" sz="2200" b="1" dirty="0" err="1"/>
              <a:t>não</a:t>
            </a:r>
            <a:r>
              <a:rPr lang="fr-CH" altLang="en-US" sz="2200" b="1" dirty="0"/>
              <a:t> </a:t>
            </a:r>
            <a:r>
              <a:rPr lang="fr-CH" altLang="en-US" sz="2200" b="1" dirty="0" err="1"/>
              <a:t>expostos</a:t>
            </a:r>
            <a:r>
              <a:rPr lang="fr-CH" altLang="en-US" sz="2200" dirty="0"/>
              <a:t>. </a:t>
            </a:r>
            <a:r>
              <a:rPr lang="fr-CH" altLang="en-US" sz="2200" dirty="0" err="1"/>
              <a:t>Portanto</a:t>
            </a:r>
            <a:r>
              <a:rPr lang="fr-CH" altLang="en-US" sz="2200" dirty="0"/>
              <a:t>, este </a:t>
            </a:r>
            <a:r>
              <a:rPr lang="fr-CH" altLang="en-US" sz="2200" dirty="0" err="1">
                <a:solidFill>
                  <a:srgbClr val="0070C0"/>
                </a:solidFill>
              </a:rPr>
              <a:t>excesso</a:t>
            </a:r>
            <a:r>
              <a:rPr lang="fr-CH" altLang="en-US" sz="2200" dirty="0"/>
              <a:t> de </a:t>
            </a:r>
            <a:r>
              <a:rPr lang="fr-CH" altLang="en-US" sz="2200" dirty="0" err="1"/>
              <a:t>risco</a:t>
            </a:r>
            <a:r>
              <a:rPr lang="fr-CH" altLang="en-US" sz="2200" dirty="0"/>
              <a:t> é dito </a:t>
            </a:r>
            <a:r>
              <a:rPr lang="fr-CH" altLang="en-US" sz="2200" b="1" dirty="0" err="1"/>
              <a:t>atribuível</a:t>
            </a:r>
            <a:r>
              <a:rPr lang="fr-CH" altLang="en-US" sz="2200" b="1" dirty="0"/>
              <a:t> à </a:t>
            </a:r>
            <a:r>
              <a:rPr lang="fr-CH" altLang="en-US" sz="2200" b="1" dirty="0" err="1"/>
              <a:t>exposição</a:t>
            </a:r>
            <a:endParaRPr lang="fr-CH" altLang="en-US" sz="2200" b="1" i="1" dirty="0">
              <a:solidFill>
                <a:srgbClr val="0070C0"/>
              </a:solidFill>
            </a:endParaRPr>
          </a:p>
          <a:p>
            <a:pPr>
              <a:defRPr/>
            </a:pPr>
            <a:endParaRPr lang="fr-CH" altLang="en-US" sz="2200" dirty="0"/>
          </a:p>
          <a:p>
            <a:pPr>
              <a:defRPr/>
            </a:pPr>
            <a:r>
              <a:rPr lang="fr-CH" altLang="en-US" sz="2200" dirty="0"/>
              <a:t>Bastante </a:t>
            </a:r>
            <a:r>
              <a:rPr lang="fr-CH" altLang="en-US" sz="2200" dirty="0" err="1"/>
              <a:t>utilizado</a:t>
            </a:r>
            <a:r>
              <a:rPr lang="fr-CH" altLang="en-US" sz="2200" dirty="0"/>
              <a:t> na </a:t>
            </a:r>
            <a:r>
              <a:rPr lang="fr-CH" altLang="en-US" sz="2200" dirty="0" err="1"/>
              <a:t>avaliação</a:t>
            </a:r>
            <a:r>
              <a:rPr lang="fr-CH" altLang="en-US" sz="2200" dirty="0"/>
              <a:t> de </a:t>
            </a:r>
            <a:r>
              <a:rPr lang="fr-CH" altLang="en-US" sz="2200" dirty="0" err="1"/>
              <a:t>impacto</a:t>
            </a:r>
            <a:r>
              <a:rPr lang="fr-CH" altLang="en-US" sz="2200" dirty="0"/>
              <a:t> de </a:t>
            </a:r>
            <a:r>
              <a:rPr lang="fr-CH" altLang="en-US" sz="2200" dirty="0" err="1"/>
              <a:t>programa</a:t>
            </a:r>
            <a:r>
              <a:rPr lang="fr-CH" altLang="en-US" sz="2200" dirty="0"/>
              <a:t> de </a:t>
            </a:r>
            <a:r>
              <a:rPr lang="fr-CH" altLang="en-US" sz="2200" dirty="0" err="1"/>
              <a:t>controle</a:t>
            </a:r>
            <a:r>
              <a:rPr lang="fr-CH" altLang="en-US" sz="2200" dirty="0"/>
              <a:t> de </a:t>
            </a:r>
            <a:r>
              <a:rPr lang="fr-CH" altLang="en-US" sz="2200" dirty="0" err="1"/>
              <a:t>doenças</a:t>
            </a:r>
            <a:r>
              <a:rPr lang="fr-CH" altLang="en-US" sz="2200" dirty="0"/>
              <a:t> </a:t>
            </a:r>
          </a:p>
          <a:p>
            <a:pPr>
              <a:defRPr/>
            </a:pPr>
            <a:endParaRPr lang="fr-CH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463BEE86-CDFA-234E-AFD0-4727A1FBC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Risco Atribuível (RA) ou Diferença de Riscos  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3848C5CD-FF12-7449-93F6-B524784B2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endParaRPr lang="fr-CH" altLang="en-US" sz="2400" dirty="0"/>
          </a:p>
          <a:p>
            <a:pPr>
              <a:defRPr/>
            </a:pPr>
            <a:r>
              <a:rPr lang="fr-CH" altLang="en-US" sz="2400" dirty="0"/>
              <a:t>RA = I</a:t>
            </a:r>
            <a:r>
              <a:rPr lang="fr-CH" altLang="en-US" sz="1800" dirty="0"/>
              <a:t>e</a:t>
            </a:r>
            <a:r>
              <a:rPr lang="fr-CH" altLang="en-US" sz="2400" dirty="0"/>
              <a:t> – I</a:t>
            </a:r>
            <a:r>
              <a:rPr lang="fr-CH" altLang="en-US" sz="1800" dirty="0"/>
              <a:t>ne</a:t>
            </a:r>
            <a:r>
              <a:rPr lang="fr-CH" altLang="en-US" sz="2400" dirty="0"/>
              <a:t>  ou  RA = a/a+b – c/c+d</a:t>
            </a:r>
          </a:p>
          <a:p>
            <a:pPr>
              <a:defRPr/>
            </a:pPr>
            <a:br>
              <a:rPr lang="fr-CH" altLang="en-US" sz="2400" dirty="0"/>
            </a:br>
            <a:r>
              <a:rPr lang="fr-CH" altLang="en-US" sz="2400" dirty="0"/>
              <a:t>RA =  47,7 – 14,9 = </a:t>
            </a:r>
            <a:r>
              <a:rPr lang="fr-CH" altLang="en-US" sz="2400" b="1" dirty="0">
                <a:solidFill>
                  <a:srgbClr val="FF0000"/>
                </a:solidFill>
              </a:rPr>
              <a:t>32,8 (</a:t>
            </a:r>
            <a:r>
              <a:rPr lang="fr-CH" altLang="en-US" sz="2400" b="1" dirty="0" err="1">
                <a:solidFill>
                  <a:srgbClr val="FF0000"/>
                </a:solidFill>
              </a:rPr>
              <a:t>excesso</a:t>
            </a:r>
            <a:r>
              <a:rPr lang="fr-CH" altLang="en-US" sz="2400" b="1" dirty="0">
                <a:solidFill>
                  <a:srgbClr val="FF0000"/>
                </a:solidFill>
              </a:rPr>
              <a:t> de </a:t>
            </a:r>
            <a:r>
              <a:rPr lang="fr-CH" altLang="en-US" sz="2400" b="1" dirty="0" err="1">
                <a:solidFill>
                  <a:srgbClr val="FF0000"/>
                </a:solidFill>
              </a:rPr>
              <a:t>risco</a:t>
            </a:r>
            <a:r>
              <a:rPr lang="fr-CH" altLang="en-US" sz="2400" b="1" dirty="0">
                <a:solidFill>
                  <a:srgbClr val="FF0000"/>
                </a:solidFill>
              </a:rPr>
              <a:t> que </a:t>
            </a:r>
            <a:r>
              <a:rPr lang="fr-CH" altLang="en-US" sz="2400" b="1" dirty="0" err="1">
                <a:solidFill>
                  <a:srgbClr val="FF0000"/>
                </a:solidFill>
              </a:rPr>
              <a:t>pode</a:t>
            </a:r>
            <a:r>
              <a:rPr lang="fr-CH" altLang="en-US" sz="2400" b="1" dirty="0">
                <a:solidFill>
                  <a:srgbClr val="FF0000"/>
                </a:solidFill>
              </a:rPr>
              <a:t> </a:t>
            </a:r>
            <a:r>
              <a:rPr lang="fr-CH" altLang="en-US" sz="2400" b="1" dirty="0" err="1">
                <a:solidFill>
                  <a:srgbClr val="FF0000"/>
                </a:solidFill>
              </a:rPr>
              <a:t>ser</a:t>
            </a:r>
            <a:r>
              <a:rPr lang="fr-CH" altLang="en-US" sz="2400" b="1" dirty="0">
                <a:solidFill>
                  <a:srgbClr val="FF0000"/>
                </a:solidFill>
              </a:rPr>
              <a:t> </a:t>
            </a:r>
            <a:r>
              <a:rPr lang="fr-CH" altLang="en-US" sz="2400" b="1" dirty="0" err="1">
                <a:solidFill>
                  <a:srgbClr val="FF0000"/>
                </a:solidFill>
              </a:rPr>
              <a:t>atribuível</a:t>
            </a:r>
            <a:r>
              <a:rPr lang="fr-CH" altLang="en-US" sz="2400" b="1" dirty="0">
                <a:solidFill>
                  <a:srgbClr val="FF0000"/>
                </a:solidFill>
              </a:rPr>
              <a:t> à </a:t>
            </a:r>
            <a:r>
              <a:rPr lang="fr-CH" altLang="en-US" sz="2400" b="1" dirty="0" err="1">
                <a:solidFill>
                  <a:srgbClr val="FF0000"/>
                </a:solidFill>
              </a:rPr>
              <a:t>violência</a:t>
            </a:r>
            <a:r>
              <a:rPr lang="fr-CH" altLang="en-US" sz="2400" b="1" dirty="0">
                <a:solidFill>
                  <a:srgbClr val="FF0000"/>
                </a:solidFill>
              </a:rPr>
              <a:t> </a:t>
            </a:r>
            <a:r>
              <a:rPr lang="fr-CH" altLang="en-US" sz="2400" b="1" dirty="0" err="1">
                <a:solidFill>
                  <a:srgbClr val="FF0000"/>
                </a:solidFill>
              </a:rPr>
              <a:t>por</a:t>
            </a:r>
            <a:r>
              <a:rPr lang="fr-CH" altLang="en-US" sz="2400" b="1" dirty="0">
                <a:solidFill>
                  <a:srgbClr val="FF0000"/>
                </a:solidFill>
              </a:rPr>
              <a:t> </a:t>
            </a:r>
            <a:r>
              <a:rPr lang="fr-CH" altLang="en-US" sz="2400" b="1" dirty="0" err="1">
                <a:solidFill>
                  <a:srgbClr val="FF0000"/>
                </a:solidFill>
              </a:rPr>
              <a:t>parceiro</a:t>
            </a:r>
            <a:r>
              <a:rPr lang="fr-CH" altLang="en-US" sz="2400" b="1" dirty="0">
                <a:solidFill>
                  <a:srgbClr val="FF0000"/>
                </a:solidFill>
              </a:rPr>
              <a:t> </a:t>
            </a:r>
            <a:r>
              <a:rPr lang="fr-CH" altLang="en-US" sz="2400" b="1" dirty="0" err="1">
                <a:solidFill>
                  <a:srgbClr val="FF0000"/>
                </a:solidFill>
              </a:rPr>
              <a:t>íntimo</a:t>
            </a:r>
            <a:r>
              <a:rPr lang="fr-CH" altLang="en-US" sz="2400" b="1" dirty="0">
                <a:solidFill>
                  <a:srgbClr val="FF0000"/>
                </a:solidFill>
              </a:rPr>
              <a:t>)</a:t>
            </a:r>
            <a:endParaRPr lang="fr-CH" altLang="en-US" sz="2400" dirty="0"/>
          </a:p>
          <a:p>
            <a:pPr marL="0" indent="0">
              <a:buFontTx/>
              <a:buNone/>
              <a:defRPr/>
            </a:pPr>
            <a:endParaRPr lang="fr-CH" altLang="en-US" sz="2400" dirty="0"/>
          </a:p>
          <a:p>
            <a:pPr marL="0" indent="0">
              <a:buFontTx/>
              <a:buNone/>
              <a:defRPr/>
            </a:pPr>
            <a:r>
              <a:rPr lang="fr-CH" altLang="en-US" sz="2400" b="1" dirty="0"/>
              <a:t>Exemplo</a:t>
            </a:r>
          </a:p>
          <a:p>
            <a:pPr marL="0" indent="0">
              <a:buFontTx/>
              <a:buNone/>
              <a:defRPr/>
            </a:pPr>
            <a:r>
              <a:rPr lang="fr-CH" altLang="en-US" sz="2400" dirty="0"/>
              <a:t>Para </a:t>
            </a:r>
            <a:r>
              <a:rPr lang="fr-CH" altLang="en-US" sz="2400" dirty="0" err="1"/>
              <a:t>cada</a:t>
            </a:r>
            <a:r>
              <a:rPr lang="fr-CH" altLang="en-US" sz="2400" dirty="0"/>
              <a:t> 100 </a:t>
            </a:r>
            <a:r>
              <a:rPr lang="fr-CH" altLang="en-US" sz="2400" dirty="0" err="1"/>
              <a:t>mulheres</a:t>
            </a:r>
            <a:r>
              <a:rPr lang="fr-CH" altLang="en-US" sz="2400" dirty="0"/>
              <a:t> </a:t>
            </a:r>
            <a:r>
              <a:rPr lang="fr-CH" altLang="en-US" sz="2400" dirty="0" err="1"/>
              <a:t>expostas</a:t>
            </a:r>
            <a:r>
              <a:rPr lang="fr-CH" altLang="en-US" sz="2400" dirty="0"/>
              <a:t> à </a:t>
            </a:r>
            <a:r>
              <a:rPr lang="fr-CH" altLang="en-US" sz="2400" dirty="0" err="1"/>
              <a:t>violência</a:t>
            </a:r>
            <a:r>
              <a:rPr lang="fr-CH" altLang="en-US" sz="2400" dirty="0"/>
              <a:t>, </a:t>
            </a:r>
            <a:r>
              <a:rPr lang="fr-CH" altLang="en-US" sz="2400" dirty="0" err="1"/>
              <a:t>em</a:t>
            </a:r>
            <a:r>
              <a:rPr lang="fr-CH" altLang="en-US" sz="2400" dirty="0"/>
              <a:t> média 48 </a:t>
            </a:r>
            <a:r>
              <a:rPr lang="fr-CH" altLang="en-US" sz="2400" dirty="0" err="1"/>
              <a:t>adoecem</a:t>
            </a:r>
            <a:r>
              <a:rPr lang="fr-CH" altLang="en-US" sz="2400" dirty="0"/>
              <a:t> com </a:t>
            </a:r>
            <a:r>
              <a:rPr lang="fr-CH" altLang="en-US" sz="2400" dirty="0" err="1"/>
              <a:t>TMs</a:t>
            </a:r>
            <a:r>
              <a:rPr lang="fr-CH" altLang="en-US" sz="2400" dirty="0"/>
              <a:t> e </a:t>
            </a:r>
            <a:r>
              <a:rPr lang="fr-CH" altLang="en-US" sz="2400" dirty="0" err="1"/>
              <a:t>em</a:t>
            </a:r>
            <a:r>
              <a:rPr lang="fr-CH" altLang="en-US" sz="2400" dirty="0"/>
              <a:t> 33 </a:t>
            </a:r>
            <a:r>
              <a:rPr lang="fr-CH" altLang="en-US" sz="2400" dirty="0" err="1"/>
              <a:t>dessas</a:t>
            </a:r>
            <a:r>
              <a:rPr lang="fr-CH" altLang="en-US" sz="2400" dirty="0"/>
              <a:t> </a:t>
            </a:r>
            <a:r>
              <a:rPr lang="fr-CH" altLang="en-US" sz="2400" dirty="0" err="1"/>
              <a:t>mulheres</a:t>
            </a:r>
            <a:r>
              <a:rPr lang="fr-CH" altLang="en-US" sz="2400" dirty="0"/>
              <a:t> o </a:t>
            </a:r>
            <a:r>
              <a:rPr lang="fr-CH" altLang="en-US" sz="2400" dirty="0" err="1"/>
              <a:t>adoecimento</a:t>
            </a:r>
            <a:r>
              <a:rPr lang="fr-CH" altLang="en-US" sz="2400" dirty="0"/>
              <a:t> é </a:t>
            </a:r>
            <a:r>
              <a:rPr lang="fr-CH" altLang="en-US" sz="2400" dirty="0" err="1"/>
              <a:t>atribuível</a:t>
            </a:r>
            <a:r>
              <a:rPr lang="fr-CH" altLang="en-US" sz="2400" dirty="0"/>
              <a:t> à </a:t>
            </a:r>
            <a:r>
              <a:rPr lang="fr-CH" altLang="en-US" sz="2400" dirty="0" err="1"/>
              <a:t>exposição</a:t>
            </a:r>
            <a:r>
              <a:rPr lang="fr-CH" altLang="en-US" sz="2400" dirty="0"/>
              <a:t> (VPI) </a:t>
            </a:r>
          </a:p>
          <a:p>
            <a:pPr marL="0" indent="0">
              <a:buFontTx/>
              <a:buNone/>
              <a:defRPr/>
            </a:pPr>
            <a:endParaRPr lang="fr-CH" altLang="en-US" sz="2400" dirty="0"/>
          </a:p>
          <a:p>
            <a:pPr marL="0" indent="0" algn="ctr">
              <a:buNone/>
              <a:defRPr/>
            </a:pPr>
            <a:r>
              <a:rPr lang="fr-CH" altLang="en-US" sz="2400" dirty="0">
                <a:solidFill>
                  <a:srgbClr val="FF0000"/>
                </a:solidFill>
              </a:rPr>
              <a:t>Bastante </a:t>
            </a:r>
            <a:r>
              <a:rPr lang="fr-CH" altLang="en-US" sz="2400" dirty="0" err="1">
                <a:solidFill>
                  <a:srgbClr val="FF0000"/>
                </a:solidFill>
              </a:rPr>
              <a:t>utilizado</a:t>
            </a:r>
            <a:r>
              <a:rPr lang="fr-CH" altLang="en-US" sz="2400" dirty="0">
                <a:solidFill>
                  <a:srgbClr val="FF0000"/>
                </a:solidFill>
              </a:rPr>
              <a:t> na </a:t>
            </a:r>
            <a:r>
              <a:rPr lang="fr-CH" altLang="en-US" sz="2400" dirty="0" err="1">
                <a:solidFill>
                  <a:srgbClr val="FF0000"/>
                </a:solidFill>
              </a:rPr>
              <a:t>avaliação</a:t>
            </a:r>
            <a:r>
              <a:rPr lang="fr-CH" altLang="en-US" sz="2400" dirty="0">
                <a:solidFill>
                  <a:srgbClr val="FF0000"/>
                </a:solidFill>
              </a:rPr>
              <a:t> de </a:t>
            </a:r>
            <a:r>
              <a:rPr lang="fr-CH" altLang="en-US" sz="2400" dirty="0" err="1">
                <a:solidFill>
                  <a:srgbClr val="FF0000"/>
                </a:solidFill>
              </a:rPr>
              <a:t>impacto</a:t>
            </a:r>
            <a:r>
              <a:rPr lang="fr-CH" altLang="en-US" sz="2400" dirty="0">
                <a:solidFill>
                  <a:srgbClr val="FF0000"/>
                </a:solidFill>
              </a:rPr>
              <a:t> de </a:t>
            </a:r>
            <a:r>
              <a:rPr lang="fr-CH" altLang="en-US" sz="2400" dirty="0" err="1">
                <a:solidFill>
                  <a:srgbClr val="FF0000"/>
                </a:solidFill>
              </a:rPr>
              <a:t>programa</a:t>
            </a:r>
            <a:r>
              <a:rPr lang="fr-CH" altLang="en-US" sz="2400" dirty="0">
                <a:solidFill>
                  <a:srgbClr val="FF0000"/>
                </a:solidFill>
              </a:rPr>
              <a:t> de </a:t>
            </a:r>
            <a:r>
              <a:rPr lang="fr-CH" altLang="en-US" sz="2400" dirty="0" err="1">
                <a:solidFill>
                  <a:srgbClr val="FF0000"/>
                </a:solidFill>
              </a:rPr>
              <a:t>controle</a:t>
            </a:r>
            <a:r>
              <a:rPr lang="fr-CH" altLang="en-US" sz="2400" dirty="0">
                <a:solidFill>
                  <a:srgbClr val="FF0000"/>
                </a:solidFill>
              </a:rPr>
              <a:t> de </a:t>
            </a:r>
            <a:r>
              <a:rPr lang="fr-CH" altLang="en-US" sz="2400" dirty="0" err="1">
                <a:solidFill>
                  <a:srgbClr val="FF0000"/>
                </a:solidFill>
              </a:rPr>
              <a:t>doenças</a:t>
            </a:r>
            <a:r>
              <a:rPr lang="fr-CH" altLang="en-US" sz="2400" dirty="0">
                <a:solidFill>
                  <a:srgbClr val="FF0000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fr-CH" altLang="en-US" sz="2400" dirty="0"/>
          </a:p>
          <a:p>
            <a:pPr>
              <a:defRPr/>
            </a:pPr>
            <a:endParaRPr lang="fr-CH" altLang="en-US" sz="24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BB371973-1AAE-4C42-84B3-773A9D0763A1}"/>
              </a:ext>
            </a:extLst>
          </p:cNvPr>
          <p:cNvSpPr/>
          <p:nvPr/>
        </p:nvSpPr>
        <p:spPr>
          <a:xfrm>
            <a:off x="1979613" y="2205038"/>
            <a:ext cx="215900" cy="2159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6602306C-6042-7E45-AC4D-A22E4C510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en-US" sz="3600">
                <a:solidFill>
                  <a:srgbClr val="0070C0"/>
                </a:solidFill>
              </a:rPr>
              <a:t>Risco Atribuivel Proporcional (RAP) ou Fração Etiológica de Expostos </a:t>
            </a:r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548C4F9D-AEB0-9F47-9ECF-B6C0DBF3BA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CH" altLang="en-US" sz="2400" b="1" dirty="0"/>
              <a:t>É o RA expresso </a:t>
            </a:r>
            <a:r>
              <a:rPr lang="fr-CH" altLang="en-US" sz="2400" b="1" dirty="0" err="1"/>
              <a:t>em</a:t>
            </a:r>
            <a:r>
              <a:rPr lang="fr-CH" altLang="en-US" sz="2400" b="1" dirty="0"/>
              <a:t> </a:t>
            </a:r>
            <a:r>
              <a:rPr lang="fr-CH" altLang="en-US" sz="2400" b="1" dirty="0" err="1"/>
              <a:t>percentual</a:t>
            </a:r>
            <a:endParaRPr lang="fr-CH" altLang="en-US" sz="2400" b="1" dirty="0"/>
          </a:p>
          <a:p>
            <a:pPr>
              <a:defRPr/>
            </a:pPr>
            <a:r>
              <a:rPr lang="fr-CH" altLang="en-US" sz="2400" b="1" dirty="0" err="1"/>
              <a:t>Percentual</a:t>
            </a:r>
            <a:r>
              <a:rPr lang="fr-CH" altLang="en-US" sz="2400" b="1" dirty="0"/>
              <a:t> de </a:t>
            </a:r>
            <a:r>
              <a:rPr lang="fr-CH" altLang="en-US" sz="2400" b="1" dirty="0" err="1"/>
              <a:t>doença</a:t>
            </a:r>
            <a:r>
              <a:rPr lang="fr-CH" altLang="en-US" sz="2400" b="1" dirty="0"/>
              <a:t> entre os </a:t>
            </a:r>
            <a:r>
              <a:rPr lang="fr-CH" altLang="en-US" sz="2400" b="1" dirty="0" err="1"/>
              <a:t>expostos</a:t>
            </a:r>
            <a:r>
              <a:rPr lang="fr-CH" altLang="en-US" sz="2400" b="1" dirty="0"/>
              <a:t> que é </a:t>
            </a:r>
            <a:r>
              <a:rPr lang="fr-CH" altLang="en-US" sz="2400" b="1" dirty="0" err="1"/>
              <a:t>atribuível</a:t>
            </a:r>
            <a:r>
              <a:rPr lang="fr-CH" altLang="en-US" sz="2400" b="1" dirty="0"/>
              <a:t> à </a:t>
            </a:r>
            <a:r>
              <a:rPr lang="fr-CH" altLang="en-US" sz="2400" b="1" dirty="0" err="1"/>
              <a:t>exposição</a:t>
            </a:r>
            <a:endParaRPr lang="fr-CH" altLang="en-US" sz="2400" b="1" dirty="0"/>
          </a:p>
          <a:p>
            <a:pPr marL="0" indent="0">
              <a:buFontTx/>
              <a:buNone/>
              <a:defRPr/>
            </a:pPr>
            <a:r>
              <a:rPr lang="fr-CH" altLang="en-US" sz="2400" dirty="0"/>
              <a:t> </a:t>
            </a:r>
          </a:p>
          <a:p>
            <a:pPr>
              <a:defRPr/>
            </a:pPr>
            <a:r>
              <a:rPr lang="fr-CH" altLang="en-US" sz="2400" dirty="0"/>
              <a:t>RAP = (</a:t>
            </a:r>
            <a:r>
              <a:rPr lang="fr-CH" altLang="en-US" sz="2400" dirty="0" err="1"/>
              <a:t>I</a:t>
            </a:r>
            <a:r>
              <a:rPr lang="fr-CH" altLang="en-US" sz="1800" dirty="0" err="1"/>
              <a:t>e</a:t>
            </a:r>
            <a:r>
              <a:rPr lang="fr-CH" altLang="en-US" sz="2400" dirty="0"/>
              <a:t> – </a:t>
            </a:r>
            <a:r>
              <a:rPr lang="fr-CH" altLang="en-US" sz="2400" dirty="0" err="1"/>
              <a:t>I</a:t>
            </a:r>
            <a:r>
              <a:rPr lang="fr-CH" altLang="en-US" sz="1800" dirty="0" err="1"/>
              <a:t>ne</a:t>
            </a:r>
            <a:r>
              <a:rPr lang="fr-CH" altLang="en-US" sz="2400" dirty="0"/>
              <a:t>)/</a:t>
            </a:r>
            <a:r>
              <a:rPr lang="fr-CH" altLang="en-US" sz="2400" dirty="0" err="1"/>
              <a:t>I</a:t>
            </a:r>
            <a:r>
              <a:rPr lang="fr-CH" altLang="en-US" sz="1800" dirty="0" err="1"/>
              <a:t>e</a:t>
            </a:r>
            <a:r>
              <a:rPr lang="fr-CH" altLang="en-US" sz="2400" dirty="0"/>
              <a:t> ou RAP = (a/</a:t>
            </a:r>
            <a:r>
              <a:rPr lang="fr-CH" altLang="en-US" sz="2400" dirty="0" err="1"/>
              <a:t>a+b</a:t>
            </a:r>
            <a:r>
              <a:rPr lang="fr-CH" altLang="en-US" sz="2400" dirty="0"/>
              <a:t> – c/</a:t>
            </a:r>
            <a:r>
              <a:rPr lang="fr-CH" altLang="en-US" sz="2400" dirty="0" err="1"/>
              <a:t>c+d</a:t>
            </a:r>
            <a:r>
              <a:rPr lang="fr-CH" altLang="en-US" sz="2400" dirty="0"/>
              <a:t>) / (a/</a:t>
            </a:r>
            <a:r>
              <a:rPr lang="fr-CH" altLang="en-US" sz="2400" dirty="0" err="1"/>
              <a:t>a+b</a:t>
            </a:r>
            <a:r>
              <a:rPr lang="fr-CH" altLang="en-US" sz="2400" dirty="0"/>
              <a:t>)</a:t>
            </a:r>
          </a:p>
          <a:p>
            <a:pPr marL="0" indent="0">
              <a:buFontTx/>
              <a:buNone/>
              <a:defRPr/>
            </a:pPr>
            <a:r>
              <a:rPr lang="fr-CH" altLang="en-US" sz="2400" dirty="0"/>
              <a:t> </a:t>
            </a:r>
          </a:p>
          <a:p>
            <a:pPr>
              <a:defRPr/>
            </a:pPr>
            <a:r>
              <a:rPr lang="fr-CH" altLang="en-US" sz="2400" dirty="0"/>
              <a:t>RAP = [(47,7 – 14,9) / 47,7] x 100 = 0, 68 x 100 = 68%</a:t>
            </a:r>
          </a:p>
          <a:p>
            <a:pPr>
              <a:defRPr/>
            </a:pPr>
            <a:endParaRPr lang="fr-CH" altLang="en-US" sz="2400" dirty="0"/>
          </a:p>
          <a:p>
            <a:pPr marL="0" indent="0">
              <a:buFontTx/>
              <a:buNone/>
              <a:defRPr/>
            </a:pPr>
            <a:r>
              <a:rPr lang="fr-CH" altLang="en-US" sz="2400" b="1" dirty="0" err="1"/>
              <a:t>Exemplo</a:t>
            </a:r>
            <a:r>
              <a:rPr lang="fr-CH" altLang="en-US" sz="2400" b="1" dirty="0"/>
              <a:t>:</a:t>
            </a:r>
            <a:r>
              <a:rPr lang="fr-CH" altLang="en-US" sz="2400" dirty="0"/>
              <a:t>  68% do risco de adoecer por TMs entre as mulheres expostas à violência do parceiro são atribuíveis a essa exposição. </a:t>
            </a:r>
            <a:r>
              <a:rPr lang="fr-CH" altLang="en-US" sz="2400" dirty="0" err="1"/>
              <a:t>Portanto</a:t>
            </a:r>
            <a:r>
              <a:rPr lang="fr-CH" altLang="en-US" sz="2400" dirty="0"/>
              <a:t>, 32% </a:t>
            </a:r>
            <a:r>
              <a:rPr lang="fr-CH" altLang="en-US" sz="2400" dirty="0" err="1"/>
              <a:t>ocorrem</a:t>
            </a:r>
            <a:r>
              <a:rPr lang="fr-CH" altLang="en-US" sz="2400" dirty="0"/>
              <a:t> </a:t>
            </a:r>
            <a:r>
              <a:rPr lang="fr-CH" altLang="en-US" sz="2400" dirty="0" err="1"/>
              <a:t>devido</a:t>
            </a:r>
            <a:r>
              <a:rPr lang="fr-CH" altLang="en-US" sz="2400" dirty="0"/>
              <a:t> a </a:t>
            </a:r>
            <a:r>
              <a:rPr lang="fr-CH" altLang="en-US" sz="2400" dirty="0" err="1"/>
              <a:t>outros</a:t>
            </a:r>
            <a:r>
              <a:rPr lang="fr-CH" altLang="en-US" sz="2400" dirty="0"/>
              <a:t> </a:t>
            </a:r>
            <a:r>
              <a:rPr lang="fr-CH" altLang="en-US" sz="2400" dirty="0" err="1"/>
              <a:t>fatores</a:t>
            </a:r>
            <a:endParaRPr lang="en-US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FontTx/>
              <a:buNone/>
              <a:defRPr/>
            </a:pPr>
            <a:endParaRPr lang="fr-CH" altLang="en-US" sz="2400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466E398E-86A1-3E4E-8741-34A93A45DA16}"/>
              </a:ext>
            </a:extLst>
          </p:cNvPr>
          <p:cNvSpPr/>
          <p:nvPr/>
        </p:nvSpPr>
        <p:spPr>
          <a:xfrm rot="5400000">
            <a:off x="971550" y="3860801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B871B211-3FBF-874B-AAEF-A2823717569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1747" name="Retângulo 3">
            <a:extLst>
              <a:ext uri="{FF2B5EF4-FFF2-40B4-BE49-F238E27FC236}">
                <a16:creationId xmlns:a16="http://schemas.microsoft.com/office/drawing/2014/main" id="{117E8E2A-6EF0-124D-9F51-635DC80B1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052513"/>
            <a:ext cx="8531225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pt-BR" altLang="en-US" sz="2000" b="1" dirty="0">
                <a:solidFill>
                  <a:srgbClr val="FF0000"/>
                </a:solidFill>
              </a:rPr>
              <a:t>Amostra inicial não apresenta o desfecho e se diferencia em dois grupos pela exposição ou não exposição ao fator de risco.</a:t>
            </a:r>
          </a:p>
          <a:p>
            <a:pPr>
              <a:buFontTx/>
              <a:buChar char="-"/>
            </a:pPr>
            <a:endParaRPr lang="pt-BR" altLang="en-US" sz="2000" dirty="0"/>
          </a:p>
          <a:p>
            <a:pPr>
              <a:buFontTx/>
              <a:buChar char="-"/>
            </a:pPr>
            <a:r>
              <a:rPr lang="pt-BR" altLang="en-US" sz="2000" dirty="0"/>
              <a:t>Acompanhamento da coorte ao longo do tempo:  </a:t>
            </a:r>
            <a:r>
              <a:rPr lang="pt-BR" altLang="en-US" sz="2000" b="1" dirty="0">
                <a:solidFill>
                  <a:srgbClr val="FF0000"/>
                </a:solidFill>
              </a:rPr>
              <a:t>temporalidade</a:t>
            </a:r>
          </a:p>
          <a:p>
            <a:pPr>
              <a:buFontTx/>
              <a:buChar char="-"/>
            </a:pPr>
            <a:endParaRPr lang="pt-BR" altLang="en-US" sz="2000" dirty="0"/>
          </a:p>
          <a:p>
            <a:pPr>
              <a:buFontTx/>
              <a:buChar char="-"/>
            </a:pPr>
            <a:r>
              <a:rPr lang="pt-BR" altLang="en-US" sz="2000" dirty="0"/>
              <a:t>É possível </a:t>
            </a:r>
            <a:r>
              <a:rPr lang="pt-BR" altLang="en-US" sz="2000" b="1" dirty="0">
                <a:solidFill>
                  <a:srgbClr val="FF0000"/>
                </a:solidFill>
              </a:rPr>
              <a:t>estabelecer relação causal</a:t>
            </a:r>
          </a:p>
          <a:p>
            <a:pPr>
              <a:buFontTx/>
              <a:buChar char="-"/>
            </a:pPr>
            <a:endParaRPr lang="pt-BR" altLang="en-US" sz="2000" dirty="0"/>
          </a:p>
          <a:p>
            <a:pPr>
              <a:buFontTx/>
              <a:buChar char="-"/>
            </a:pPr>
            <a:r>
              <a:rPr lang="pt-BR" altLang="en-US" sz="2000" dirty="0"/>
              <a:t>Permite calcular incidência e acompanha a história natural da doença</a:t>
            </a:r>
          </a:p>
          <a:p>
            <a:pPr>
              <a:buFontTx/>
              <a:buChar char="-"/>
            </a:pPr>
            <a:endParaRPr lang="pt-BR" altLang="en-US" sz="2000" dirty="0"/>
          </a:p>
          <a:p>
            <a:pPr>
              <a:buFontTx/>
              <a:buChar char="-"/>
            </a:pPr>
            <a:r>
              <a:rPr lang="pt-BR" altLang="en-US" sz="2000" dirty="0"/>
              <a:t>Medida de frequência: </a:t>
            </a:r>
            <a:r>
              <a:rPr lang="pt-BR" altLang="en-US" sz="2000" b="1" dirty="0">
                <a:solidFill>
                  <a:srgbClr val="FF0000"/>
                </a:solidFill>
              </a:rPr>
              <a:t>Incidência</a:t>
            </a:r>
            <a:br>
              <a:rPr lang="pt-BR" altLang="en-US" sz="2000" b="1" dirty="0"/>
            </a:br>
            <a:endParaRPr lang="pt-BR" altLang="en-US" sz="2000" b="1" dirty="0"/>
          </a:p>
          <a:p>
            <a:pPr>
              <a:buFontTx/>
              <a:buChar char="-"/>
            </a:pPr>
            <a:r>
              <a:rPr lang="pt-BR" altLang="en-US" sz="2000" dirty="0"/>
              <a:t>Medida de associação: </a:t>
            </a:r>
            <a:r>
              <a:rPr lang="pt-BR" altLang="en-US" sz="2000" b="1" dirty="0">
                <a:solidFill>
                  <a:srgbClr val="FF0000"/>
                </a:solidFill>
              </a:rPr>
              <a:t>Risco relativo</a:t>
            </a:r>
          </a:p>
          <a:p>
            <a:pPr>
              <a:buFontTx/>
              <a:buChar char="-"/>
            </a:pPr>
            <a:endParaRPr lang="pt-BR" altLang="en-US" sz="2000" dirty="0"/>
          </a:p>
          <a:p>
            <a:pPr>
              <a:buFontTx/>
              <a:buChar char="-"/>
            </a:pPr>
            <a:r>
              <a:rPr lang="pt-BR" altLang="en-US" sz="2000" dirty="0"/>
              <a:t>Outras medidas de atribuição de risco: </a:t>
            </a:r>
            <a:r>
              <a:rPr lang="pt-BR" altLang="en-US" sz="2000" b="1" dirty="0"/>
              <a:t>RA, RAP</a:t>
            </a:r>
            <a:br>
              <a:rPr lang="pt-BR" altLang="en-US" sz="2000" dirty="0"/>
            </a:br>
            <a:endParaRPr lang="pt-BR" altLang="en-US" sz="2000" dirty="0"/>
          </a:p>
          <a:p>
            <a:pPr>
              <a:buFontTx/>
              <a:buChar char="-"/>
            </a:pPr>
            <a:r>
              <a:rPr lang="pt-BR" altLang="en-US" sz="2000" dirty="0">
                <a:solidFill>
                  <a:srgbClr val="FF0000"/>
                </a:solidFill>
              </a:rPr>
              <a:t>Caro, demorado, problemas com perda de seguimento, </a:t>
            </a:r>
            <a:r>
              <a:rPr lang="fr-CH" altLang="en-US" sz="2000" dirty="0" err="1">
                <a:solidFill>
                  <a:srgbClr val="FF0000"/>
                </a:solidFill>
              </a:rPr>
              <a:t>ruim</a:t>
            </a:r>
            <a:r>
              <a:rPr lang="fr-CH" altLang="en-US" sz="2000" dirty="0">
                <a:solidFill>
                  <a:srgbClr val="FF0000"/>
                </a:solidFill>
              </a:rPr>
              <a:t> para </a:t>
            </a:r>
            <a:r>
              <a:rPr lang="fr-CH" altLang="en-US" sz="2000" b="1" dirty="0" err="1">
                <a:solidFill>
                  <a:srgbClr val="FF0000"/>
                </a:solidFill>
              </a:rPr>
              <a:t>desfechos</a:t>
            </a:r>
            <a:r>
              <a:rPr lang="fr-CH" altLang="en-US" sz="1600" b="1" dirty="0">
                <a:solidFill>
                  <a:srgbClr val="FF0000"/>
                </a:solidFill>
              </a:rPr>
              <a:t> </a:t>
            </a:r>
            <a:r>
              <a:rPr lang="fr-CH" altLang="en-US" sz="2000" b="1" dirty="0" err="1">
                <a:solidFill>
                  <a:srgbClr val="FF0000"/>
                </a:solidFill>
              </a:rPr>
              <a:t>raros</a:t>
            </a:r>
            <a:r>
              <a:rPr lang="fr-CH" altLang="en-US" sz="2000" b="1" dirty="0">
                <a:solidFill>
                  <a:srgbClr val="FF0000"/>
                </a:solidFill>
              </a:rPr>
              <a:t> </a:t>
            </a:r>
            <a:r>
              <a:rPr lang="fr-CH" altLang="en-US" sz="2000" dirty="0">
                <a:solidFill>
                  <a:srgbClr val="FF0000"/>
                </a:solidFill>
              </a:rPr>
              <a:t>ou </a:t>
            </a:r>
            <a:r>
              <a:rPr lang="fr-CH" altLang="en-US" sz="2000" dirty="0" err="1">
                <a:solidFill>
                  <a:srgbClr val="FF0000"/>
                </a:solidFill>
              </a:rPr>
              <a:t>rapidamente</a:t>
            </a:r>
            <a:r>
              <a:rPr lang="fr-CH" altLang="en-US" sz="2000" dirty="0">
                <a:solidFill>
                  <a:srgbClr val="FF0000"/>
                </a:solidFill>
              </a:rPr>
              <a:t> </a:t>
            </a:r>
            <a:r>
              <a:rPr lang="fr-CH" altLang="en-US" sz="2000" dirty="0" err="1">
                <a:solidFill>
                  <a:srgbClr val="FF0000"/>
                </a:solidFill>
              </a:rPr>
              <a:t>fatais</a:t>
            </a:r>
            <a:endParaRPr lang="pt-BR" altLang="en-US" sz="2000" dirty="0">
              <a:solidFill>
                <a:srgbClr val="FF0000"/>
              </a:solidFill>
            </a:endParaRPr>
          </a:p>
        </p:txBody>
      </p:sp>
      <p:sp>
        <p:nvSpPr>
          <p:cNvPr id="31748" name="Rectangle 1">
            <a:extLst>
              <a:ext uri="{FF2B5EF4-FFF2-40B4-BE49-F238E27FC236}">
                <a16:creationId xmlns:a16="http://schemas.microsoft.com/office/drawing/2014/main" id="{0890A29B-7C09-8345-97B1-07C12242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3850" y="250825"/>
            <a:ext cx="97917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en-US" sz="2400" b="1"/>
              <a:t>Principais características dos estudos observacionais de coorte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EB928E99-B6CB-8043-ACA4-2B268A7B9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286000"/>
            <a:ext cx="22891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7A88393E-0751-4868-9343-8922C56BA876}"/>
              </a:ext>
            </a:extLst>
          </p:cNvPr>
          <p:cNvSpPr txBox="1"/>
          <p:nvPr/>
        </p:nvSpPr>
        <p:spPr>
          <a:xfrm>
            <a:off x="461963" y="4206875"/>
            <a:ext cx="17859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POPULAÇÃO</a:t>
            </a:r>
          </a:p>
        </p:txBody>
      </p:sp>
      <p:sp>
        <p:nvSpPr>
          <p:cNvPr id="28" name="Retângulo de cantos arredondados 27">
            <a:extLst>
              <a:ext uri="{FF2B5EF4-FFF2-40B4-BE49-F238E27FC236}">
                <a16:creationId xmlns:a16="http://schemas.microsoft.com/office/drawing/2014/main" id="{12153F32-199D-40B1-8B4F-BF5755574D53}"/>
              </a:ext>
            </a:extLst>
          </p:cNvPr>
          <p:cNvSpPr/>
          <p:nvPr/>
        </p:nvSpPr>
        <p:spPr>
          <a:xfrm>
            <a:off x="3214678" y="214290"/>
            <a:ext cx="2500330" cy="7858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6151" name="Espaço Reservado para Conteúdo 3" descr="http://t1.gstatic.com/images?q=tbn:ANd9GcT_M5xdGicgNV-EYf85Ad0iwgn0kWkFbDMomkFipVYDW78LL6OV4g">
            <a:extLst>
              <a:ext uri="{FF2B5EF4-FFF2-40B4-BE49-F238E27FC236}">
                <a16:creationId xmlns:a16="http://schemas.microsoft.com/office/drawing/2014/main" id="{0CC63D3E-0AE1-1B45-8EE5-2AA82E03B61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0750" y="1641475"/>
            <a:ext cx="1627188" cy="1357313"/>
          </a:xfrm>
        </p:spPr>
      </p:pic>
      <p:sp>
        <p:nvSpPr>
          <p:cNvPr id="34" name="CaixaDeTexto 33">
            <a:extLst>
              <a:ext uri="{FF2B5EF4-FFF2-40B4-BE49-F238E27FC236}">
                <a16:creationId xmlns:a16="http://schemas.microsoft.com/office/drawing/2014/main" id="{975D9954-4302-4B26-932B-51C0C19CC25A}"/>
              </a:ext>
            </a:extLst>
          </p:cNvPr>
          <p:cNvSpPr txBox="1"/>
          <p:nvPr/>
        </p:nvSpPr>
        <p:spPr>
          <a:xfrm>
            <a:off x="3463925" y="938213"/>
            <a:ext cx="1557338" cy="369887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rgbClr val="FF0000"/>
                </a:solidFill>
                <a:latin typeface="+mn-lt"/>
              </a:rPr>
              <a:t>EXPOSIÇÃO</a:t>
            </a:r>
          </a:p>
        </p:txBody>
      </p:sp>
      <p:pic>
        <p:nvPicPr>
          <p:cNvPr id="6153" name="Espaço Reservado para Conteúdo 3" descr="http://t1.gstatic.com/images?q=tbn:ANd9GcT_M5xdGicgNV-EYf85Ad0iwgn0kWkFbDMomkFipVYDW78LL6OV4g">
            <a:extLst>
              <a:ext uri="{FF2B5EF4-FFF2-40B4-BE49-F238E27FC236}">
                <a16:creationId xmlns:a16="http://schemas.microsoft.com/office/drawing/2014/main" id="{938A99A4-6801-A642-AA09-1952D245F561}"/>
              </a:ext>
            </a:extLst>
          </p:cNvPr>
          <p:cNvPicPr>
            <a:picLocks/>
          </p:cNvPicPr>
          <p:nvPr/>
        </p:nvPicPr>
        <p:blipFill>
          <a:blip r:embed="rId4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4057650"/>
            <a:ext cx="15001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35B35788-5453-4C4A-A629-DCF33BAEDBA1}"/>
              </a:ext>
            </a:extLst>
          </p:cNvPr>
          <p:cNvSpPr txBox="1"/>
          <p:nvPr/>
        </p:nvSpPr>
        <p:spPr>
          <a:xfrm>
            <a:off x="3336925" y="5614988"/>
            <a:ext cx="2133600" cy="3683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latin typeface="+mn-lt"/>
              </a:rPr>
              <a:t>NÃO EXPOSIÇÃO</a:t>
            </a:r>
          </a:p>
        </p:txBody>
      </p:sp>
      <p:sp>
        <p:nvSpPr>
          <p:cNvPr id="6155" name="CaixaDeTexto 42">
            <a:extLst>
              <a:ext uri="{FF2B5EF4-FFF2-40B4-BE49-F238E27FC236}">
                <a16:creationId xmlns:a16="http://schemas.microsoft.com/office/drawing/2014/main" id="{E985989F-7B1F-5446-A898-CF1BCB3BE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250" y="5429250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TEMPO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E49B51D-FB39-4F51-8FD8-4859868932FD}"/>
              </a:ext>
            </a:extLst>
          </p:cNvPr>
          <p:cNvSpPr txBox="1"/>
          <p:nvPr/>
        </p:nvSpPr>
        <p:spPr>
          <a:xfrm>
            <a:off x="6702425" y="160338"/>
            <a:ext cx="2000250" cy="647700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Frequência do Desfecho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B8FD395-FA38-4795-B6FA-4705BD2A6639}"/>
              </a:ext>
            </a:extLst>
          </p:cNvPr>
          <p:cNvSpPr txBox="1"/>
          <p:nvPr/>
        </p:nvSpPr>
        <p:spPr>
          <a:xfrm>
            <a:off x="6805613" y="6357938"/>
            <a:ext cx="1658937" cy="369887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Sem desfecho</a:t>
            </a:r>
          </a:p>
        </p:txBody>
      </p:sp>
      <p:pic>
        <p:nvPicPr>
          <p:cNvPr id="6158" name="Picture 13">
            <a:extLst>
              <a:ext uri="{FF2B5EF4-FFF2-40B4-BE49-F238E27FC236}">
                <a16:creationId xmlns:a16="http://schemas.microsoft.com/office/drawing/2014/main" id="{0EB1376F-05C4-7C4D-B393-B4F3FF537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5446713"/>
            <a:ext cx="1809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CaixaDeTexto 51">
            <a:extLst>
              <a:ext uri="{FF2B5EF4-FFF2-40B4-BE49-F238E27FC236}">
                <a16:creationId xmlns:a16="http://schemas.microsoft.com/office/drawing/2014/main" id="{7D34E1FF-A5A1-CA49-8051-68D640741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1916113"/>
            <a:ext cx="877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latin typeface="Calibri" panose="020F0502020204030204" pitchFamily="34" charset="0"/>
              </a:rPr>
              <a:t>TEMPO</a:t>
            </a:r>
          </a:p>
        </p:txBody>
      </p:sp>
      <p:sp>
        <p:nvSpPr>
          <p:cNvPr id="6160" name="CaixaDeTexto 54">
            <a:extLst>
              <a:ext uri="{FF2B5EF4-FFF2-40B4-BE49-F238E27FC236}">
                <a16:creationId xmlns:a16="http://schemas.microsoft.com/office/drawing/2014/main" id="{CFA1608C-C6F3-464E-9CDE-8A6BC0A54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9063" y="37147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800">
              <a:latin typeface="Calibri" panose="020F050202020403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CA2EA6D0-B2FF-4382-BF52-4995D7896F3D}"/>
              </a:ext>
            </a:extLst>
          </p:cNvPr>
          <p:cNvSpPr txBox="1"/>
          <p:nvPr/>
        </p:nvSpPr>
        <p:spPr>
          <a:xfrm>
            <a:off x="6734175" y="2786063"/>
            <a:ext cx="1658938" cy="369887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n-lt"/>
              </a:rPr>
              <a:t>Sem desfecho</a:t>
            </a:r>
          </a:p>
        </p:txBody>
      </p:sp>
      <p:pic>
        <p:nvPicPr>
          <p:cNvPr id="6162" name="Picture 24">
            <a:extLst>
              <a:ext uri="{FF2B5EF4-FFF2-40B4-BE49-F238E27FC236}">
                <a16:creationId xmlns:a16="http://schemas.microsoft.com/office/drawing/2014/main" id="{71EAEF24-3B3C-564A-8EB2-BB99AF8AF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0763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25">
            <a:extLst>
              <a:ext uri="{FF2B5EF4-FFF2-40B4-BE49-F238E27FC236}">
                <a16:creationId xmlns:a16="http://schemas.microsoft.com/office/drawing/2014/main" id="{8CBACF21-4791-984A-9F6D-72A7245EB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437063"/>
            <a:ext cx="6191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2">
            <a:extLst>
              <a:ext uri="{FF2B5EF4-FFF2-40B4-BE49-F238E27FC236}">
                <a16:creationId xmlns:a16="http://schemas.microsoft.com/office/drawing/2014/main" id="{92DB5BB9-8E62-2340-865A-5BD23523C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773238"/>
            <a:ext cx="11620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24">
            <a:extLst>
              <a:ext uri="{FF2B5EF4-FFF2-40B4-BE49-F238E27FC236}">
                <a16:creationId xmlns:a16="http://schemas.microsoft.com/office/drawing/2014/main" id="{E20DC7DE-03BC-4529-A511-7E0BFC83121C}"/>
              </a:ext>
            </a:extLst>
          </p:cNvPr>
          <p:cNvSpPr txBox="1"/>
          <p:nvPr/>
        </p:nvSpPr>
        <p:spPr>
          <a:xfrm>
            <a:off x="6805613" y="3690938"/>
            <a:ext cx="2000250" cy="646112"/>
          </a:xfrm>
          <a:prstGeom prst="rect">
            <a:avLst/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solidFill>
                  <a:schemeClr val="bg1"/>
                </a:solidFill>
                <a:latin typeface="+mn-lt"/>
              </a:rPr>
              <a:t>Frequência do Desfecho</a:t>
            </a:r>
          </a:p>
        </p:txBody>
      </p:sp>
      <p:sp>
        <p:nvSpPr>
          <p:cNvPr id="2" name="Seta: para Baixo 1">
            <a:extLst>
              <a:ext uri="{FF2B5EF4-FFF2-40B4-BE49-F238E27FC236}">
                <a16:creationId xmlns:a16="http://schemas.microsoft.com/office/drawing/2014/main" id="{7967FE56-4431-414A-810F-DC7D6AB01EEB}"/>
              </a:ext>
            </a:extLst>
          </p:cNvPr>
          <p:cNvSpPr/>
          <p:nvPr/>
        </p:nvSpPr>
        <p:spPr>
          <a:xfrm>
            <a:off x="4113213" y="214313"/>
            <a:ext cx="458787" cy="55562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highlight>
                <a:srgbClr val="FF0000"/>
              </a:highlight>
            </a:endParaRPr>
          </a:p>
        </p:txBody>
      </p:sp>
      <p:cxnSp>
        <p:nvCxnSpPr>
          <p:cNvPr id="27" name="Conector de seta reta 20">
            <a:extLst>
              <a:ext uri="{FF2B5EF4-FFF2-40B4-BE49-F238E27FC236}">
                <a16:creationId xmlns:a16="http://schemas.microsoft.com/office/drawing/2014/main" id="{005DA569-DC03-4D58-9B0D-F97BDFB4CC4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83225" y="1727200"/>
            <a:ext cx="1323975" cy="95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cxnSp>
        <p:nvCxnSpPr>
          <p:cNvPr id="29" name="Conector de seta reta 20">
            <a:extLst>
              <a:ext uri="{FF2B5EF4-FFF2-40B4-BE49-F238E27FC236}">
                <a16:creationId xmlns:a16="http://schemas.microsoft.com/office/drawing/2014/main" id="{3B9C433B-2C70-4274-81B1-71FC7955DD7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70525" y="4681538"/>
            <a:ext cx="1323975" cy="9525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</p:spTree>
    <p:extLst>
      <p:ext uri="{BB962C8B-B14F-4D97-AF65-F5344CB8AC3E}">
        <p14:creationId xmlns:p14="http://schemas.microsoft.com/office/powerpoint/2010/main" val="1104059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C98767FD-76C9-8341-8693-C86115159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fr-CH" altLang="en-US" sz="3200">
                <a:ea typeface="ＭＳ Ｐゴシック" panose="020B0600070205080204" pitchFamily="34" charset="-128"/>
              </a:rPr>
              <a:t>Tipos de estudo epidemiológico</a:t>
            </a:r>
            <a:endParaRPr lang="en-US" altLang="en-US" sz="320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D451984-620E-4060-99C7-6AFD618FBD7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8313" y="990600"/>
          <a:ext cx="8229600" cy="5257799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614">
                <a:tc>
                  <a:txBody>
                    <a:bodyPr/>
                    <a:lstStyle/>
                    <a:p>
                      <a:r>
                        <a:rPr lang="fr-CH" sz="1800" u="sng" dirty="0" err="1">
                          <a:solidFill>
                            <a:srgbClr val="002060"/>
                          </a:solidFill>
                        </a:rPr>
                        <a:t>Investigador</a:t>
                      </a:r>
                      <a:endParaRPr lang="en-US" sz="1800" u="sng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u="sng" dirty="0" err="1">
                          <a:solidFill>
                            <a:srgbClr val="002060"/>
                          </a:solidFill>
                        </a:rPr>
                        <a:t>Temporalidade</a:t>
                      </a:r>
                      <a:endParaRPr lang="en-US" sz="1800" u="sng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u="sng" dirty="0" err="1">
                          <a:solidFill>
                            <a:srgbClr val="002060"/>
                          </a:solidFill>
                        </a:rPr>
                        <a:t>População</a:t>
                      </a:r>
                      <a:endParaRPr lang="en-US" sz="1800" u="sng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u="sng" dirty="0" err="1">
                          <a:solidFill>
                            <a:srgbClr val="002060"/>
                          </a:solidFill>
                        </a:rPr>
                        <a:t>Tipo</a:t>
                      </a:r>
                      <a:r>
                        <a:rPr lang="fr-CH" sz="1800" u="sng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fr-CH" sz="1800" u="sng" dirty="0" err="1">
                          <a:solidFill>
                            <a:srgbClr val="002060"/>
                          </a:solidFill>
                        </a:rPr>
                        <a:t>estudo</a:t>
                      </a:r>
                      <a:endParaRPr lang="en-US" sz="1800" u="sng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108">
                <a:tc>
                  <a:txBody>
                    <a:bodyPr/>
                    <a:lstStyle/>
                    <a:p>
                      <a:r>
                        <a:rPr lang="fr-CH" sz="1800" b="1" dirty="0" err="1">
                          <a:solidFill>
                            <a:srgbClr val="002060"/>
                          </a:solidFill>
                        </a:rPr>
                        <a:t>Observaciona</a:t>
                      </a:r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b="1" dirty="0">
                          <a:solidFill>
                            <a:srgbClr val="002060"/>
                          </a:solidFill>
                        </a:rPr>
                        <a:t>Transversal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Individual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b="1" dirty="0" err="1">
                          <a:solidFill>
                            <a:srgbClr val="002060"/>
                          </a:solidFill>
                        </a:rPr>
                        <a:t>Estudo</a:t>
                      </a:r>
                      <a:r>
                        <a:rPr lang="fr-CH" sz="1800" b="1" dirty="0">
                          <a:solidFill>
                            <a:srgbClr val="002060"/>
                          </a:solidFill>
                        </a:rPr>
                        <a:t> transversal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4108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Agregado</a:t>
                      </a:r>
                      <a:endParaRPr lang="en-US" sz="18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Estudo</a:t>
                      </a:r>
                      <a:r>
                        <a:rPr lang="fr-CH" sz="18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 </a:t>
                      </a:r>
                      <a:r>
                        <a:rPr lang="fr-CH" sz="18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ecológico</a:t>
                      </a:r>
                      <a:endParaRPr lang="en-US" sz="1800" b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329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b="1" dirty="0">
                          <a:solidFill>
                            <a:srgbClr val="002060"/>
                          </a:solidFill>
                        </a:rPr>
                        <a:t>Longitudinal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Individual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b="1" dirty="0" err="1">
                          <a:solidFill>
                            <a:srgbClr val="002060"/>
                          </a:solidFill>
                        </a:rPr>
                        <a:t>Estudo</a:t>
                      </a:r>
                      <a:r>
                        <a:rPr lang="fr-CH" sz="1800" b="1" dirty="0">
                          <a:solidFill>
                            <a:srgbClr val="002060"/>
                          </a:solidFill>
                        </a:rPr>
                        <a:t> de </a:t>
                      </a:r>
                      <a:r>
                        <a:rPr lang="fr-CH" sz="1800" b="1" dirty="0" err="1">
                          <a:solidFill>
                            <a:srgbClr val="002060"/>
                          </a:solidFill>
                        </a:rPr>
                        <a:t>coorte</a:t>
                      </a:r>
                      <a:br>
                        <a:rPr lang="fr-CH" sz="1800" b="1" dirty="0">
                          <a:solidFill>
                            <a:srgbClr val="002060"/>
                          </a:solidFill>
                        </a:rPr>
                      </a:br>
                      <a:r>
                        <a:rPr lang="fr-CH" sz="1800" b="1" dirty="0" err="1">
                          <a:solidFill>
                            <a:srgbClr val="002060"/>
                          </a:solidFill>
                        </a:rPr>
                        <a:t>Estudo</a:t>
                      </a:r>
                      <a:r>
                        <a:rPr lang="fr-CH" sz="18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CH" sz="1800" b="1" dirty="0" err="1">
                          <a:solidFill>
                            <a:srgbClr val="002060"/>
                          </a:solidFill>
                        </a:rPr>
                        <a:t>caso-controle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4108"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H" sz="18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Agregado</a:t>
                      </a:r>
                      <a:endParaRPr lang="en-US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CH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Série temporal (</a:t>
                      </a:r>
                      <a:r>
                        <a:rPr lang="fr-CH" sz="18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ecológico</a:t>
                      </a:r>
                      <a:r>
                        <a:rPr lang="fr-CH" sz="18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8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2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err="1">
                          <a:solidFill>
                            <a:srgbClr val="FF0000"/>
                          </a:solidFill>
                        </a:rPr>
                        <a:t>Experimental</a:t>
                      </a:r>
                      <a:r>
                        <a:rPr lang="fr-CH" sz="1800" dirty="0">
                          <a:solidFill>
                            <a:srgbClr val="FF0000"/>
                          </a:solidFill>
                        </a:rPr>
                        <a:t>  (ou </a:t>
                      </a:r>
                      <a:r>
                        <a:rPr lang="fr-CH" sz="1800" dirty="0" err="1">
                          <a:solidFill>
                            <a:srgbClr val="FF0000"/>
                          </a:solidFill>
                        </a:rPr>
                        <a:t>Intervenção</a:t>
                      </a:r>
                      <a:r>
                        <a:rPr lang="fr-CH" sz="1800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>
                          <a:solidFill>
                            <a:srgbClr val="002060"/>
                          </a:solidFill>
                        </a:rPr>
                        <a:t>Longitudinal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Individual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Ensaio</a:t>
                      </a:r>
                      <a:r>
                        <a:rPr lang="fr-CH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clínico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4108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Agregado</a:t>
                      </a:r>
                      <a:endParaRPr lang="en-US" sz="1800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Ensaio</a:t>
                      </a:r>
                      <a:r>
                        <a:rPr lang="fr-CH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fr-CH" sz="1800" dirty="0" err="1">
                          <a:solidFill>
                            <a:srgbClr val="002060"/>
                          </a:solidFill>
                        </a:rPr>
                        <a:t>comunitário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275" name="Retângulo 1">
            <a:extLst>
              <a:ext uri="{FF2B5EF4-FFF2-40B4-BE49-F238E27FC236}">
                <a16:creationId xmlns:a16="http://schemas.microsoft.com/office/drawing/2014/main" id="{7819E5EC-BCF4-4E41-B12D-F733FECCE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925" y="6399213"/>
            <a:ext cx="3711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CH" altLang="en-US" sz="1800">
                <a:solidFill>
                  <a:schemeClr val="tx2"/>
                </a:solidFill>
              </a:rPr>
              <a:t>(adaptado de Almeida Filho, 2003)</a:t>
            </a:r>
            <a:endParaRPr lang="pt-BR" altLang="pt-BR" sz="1800"/>
          </a:p>
        </p:txBody>
      </p:sp>
    </p:spTree>
    <p:extLst>
      <p:ext uri="{BB962C8B-B14F-4D97-AF65-F5344CB8AC3E}">
        <p14:creationId xmlns:p14="http://schemas.microsoft.com/office/powerpoint/2010/main" val="877197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id="{0625F434-6209-E84D-9F4F-B4766E957D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/>
          <a:lstStyle/>
          <a:p>
            <a:r>
              <a:rPr lang="pt-BR" altLang="pt-BR" sz="3600">
                <a:solidFill>
                  <a:srgbClr val="0070C0"/>
                </a:solidFill>
              </a:rPr>
              <a:t>Tipos de estudos epidemiológicos </a:t>
            </a:r>
            <a:r>
              <a:rPr lang="pt-BR" altLang="pt-BR" sz="3600" b="1" i="1">
                <a:solidFill>
                  <a:srgbClr val="0070C0"/>
                </a:solidFill>
              </a:rPr>
              <a:t>observacionais</a:t>
            </a:r>
          </a:p>
        </p:txBody>
      </p:sp>
      <p:sp>
        <p:nvSpPr>
          <p:cNvPr id="7171" name="Espaço Reservado para Conteúdo 2">
            <a:extLst>
              <a:ext uri="{FF2B5EF4-FFF2-40B4-BE49-F238E27FC236}">
                <a16:creationId xmlns:a16="http://schemas.microsoft.com/office/drawing/2014/main" id="{7DE50E79-284F-5444-A3ED-039FF62AA9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484313"/>
            <a:ext cx="8229600" cy="4857750"/>
          </a:xfrm>
        </p:spPr>
        <p:txBody>
          <a:bodyPr/>
          <a:lstStyle/>
          <a:p>
            <a:pPr marL="457200" indent="-457200">
              <a:buFontTx/>
              <a:buAutoNum type="alphaUcParenR"/>
              <a:defRPr/>
            </a:pPr>
            <a:r>
              <a:rPr lang="pt-BR" altLang="pt-BR" sz="2400" b="1" dirty="0">
                <a:solidFill>
                  <a:srgbClr val="C00000"/>
                </a:solidFill>
              </a:rPr>
              <a:t>Exposição</a:t>
            </a:r>
            <a:r>
              <a:rPr lang="pt-BR" altLang="pt-BR" sz="2400" dirty="0"/>
              <a:t> e </a:t>
            </a:r>
            <a:r>
              <a:rPr lang="pt-BR" altLang="pt-BR" sz="2400" b="1" dirty="0">
                <a:solidFill>
                  <a:srgbClr val="7030A0"/>
                </a:solidFill>
              </a:rPr>
              <a:t>desfecho</a:t>
            </a:r>
            <a:r>
              <a:rPr lang="pt-BR" altLang="pt-BR" sz="2400" dirty="0"/>
              <a:t> são mensurados em um único momento no tempo                 			</a:t>
            </a:r>
          </a:p>
          <a:p>
            <a:pPr marL="457200" indent="-457200">
              <a:buFontTx/>
              <a:buNone/>
              <a:defRPr/>
            </a:pPr>
            <a:r>
              <a:rPr lang="pt-BR" altLang="pt-BR" sz="2400" b="1" i="1" dirty="0"/>
              <a:t>			Estudos transversais</a:t>
            </a:r>
          </a:p>
          <a:p>
            <a:pPr marL="457200" indent="-457200">
              <a:buFontTx/>
              <a:buNone/>
              <a:defRPr/>
            </a:pPr>
            <a:endParaRPr lang="pt-BR" altLang="pt-BR" sz="2400" b="1" i="1" dirty="0"/>
          </a:p>
          <a:p>
            <a:pPr marL="457200" indent="-457200">
              <a:buFontTx/>
              <a:buNone/>
              <a:defRPr/>
            </a:pPr>
            <a:r>
              <a:rPr lang="pt-BR" altLang="pt-BR" sz="2400" dirty="0"/>
              <a:t>B) Parte-se da </a:t>
            </a:r>
            <a:r>
              <a:rPr lang="pt-BR" altLang="pt-BR" sz="2400" b="1" dirty="0">
                <a:solidFill>
                  <a:srgbClr val="C00000"/>
                </a:solidFill>
              </a:rPr>
              <a:t>exposição</a:t>
            </a:r>
            <a:r>
              <a:rPr lang="pt-BR" altLang="pt-BR" sz="2400" dirty="0"/>
              <a:t> (presente/ausente) e, em pelo menos um momento posterior no tempo, mensura-se a ocorrência do </a:t>
            </a:r>
            <a:r>
              <a:rPr lang="pt-BR" altLang="pt-BR" sz="2400" b="1" dirty="0">
                <a:solidFill>
                  <a:srgbClr val="7030A0"/>
                </a:solidFill>
              </a:rPr>
              <a:t>desfecho</a:t>
            </a:r>
            <a:r>
              <a:rPr lang="pt-BR" altLang="pt-BR" sz="2400" dirty="0"/>
              <a:t>               		</a:t>
            </a:r>
          </a:p>
          <a:p>
            <a:pPr>
              <a:buFontTx/>
              <a:buNone/>
              <a:defRPr/>
            </a:pPr>
            <a:r>
              <a:rPr lang="pt-BR" altLang="pt-BR" sz="2400" b="1" i="1" dirty="0"/>
              <a:t>			Estudos longitudinais de coorte</a:t>
            </a:r>
          </a:p>
          <a:p>
            <a:pPr>
              <a:buFontTx/>
              <a:buNone/>
              <a:defRPr/>
            </a:pPr>
            <a:endParaRPr lang="pt-BR" altLang="pt-BR" sz="2400" dirty="0"/>
          </a:p>
          <a:p>
            <a:pPr>
              <a:buFontTx/>
              <a:buNone/>
              <a:defRPr/>
            </a:pPr>
            <a:r>
              <a:rPr lang="pt-BR" altLang="pt-BR" sz="2400" dirty="0"/>
              <a:t>C) Parte-se do </a:t>
            </a:r>
            <a:r>
              <a:rPr lang="pt-BR" altLang="pt-BR" sz="2400" b="1" dirty="0">
                <a:solidFill>
                  <a:srgbClr val="7030A0"/>
                </a:solidFill>
              </a:rPr>
              <a:t>desfecho</a:t>
            </a:r>
            <a:r>
              <a:rPr lang="pt-BR" altLang="pt-BR" sz="2400" dirty="0"/>
              <a:t> (presente/ausente) e, através de uma fonte confiável, verifica-se a </a:t>
            </a:r>
            <a:r>
              <a:rPr lang="pt-BR" altLang="pt-BR" sz="2400" b="1" dirty="0">
                <a:solidFill>
                  <a:srgbClr val="C00000"/>
                </a:solidFill>
              </a:rPr>
              <a:t>exposição</a:t>
            </a:r>
            <a:r>
              <a:rPr lang="pt-BR" altLang="pt-BR" sz="2400" dirty="0">
                <a:solidFill>
                  <a:srgbClr val="C00000"/>
                </a:solidFill>
              </a:rPr>
              <a:t> </a:t>
            </a:r>
            <a:r>
              <a:rPr lang="pt-BR" altLang="pt-BR" sz="2400" dirty="0"/>
              <a:t>(passado)              </a:t>
            </a:r>
          </a:p>
          <a:p>
            <a:pPr>
              <a:buFontTx/>
              <a:buNone/>
              <a:defRPr/>
            </a:pPr>
            <a:r>
              <a:rPr lang="pt-BR" altLang="pt-BR" sz="2400" b="1" i="1" dirty="0"/>
              <a:t>			Estudos longitudinais de </a:t>
            </a:r>
            <a:r>
              <a:rPr lang="pt-BR" altLang="pt-BR" sz="2400" b="1" i="1" dirty="0" err="1"/>
              <a:t>caso-contole</a:t>
            </a:r>
            <a:endParaRPr lang="pt-BR" altLang="pt-BR" sz="2400" dirty="0"/>
          </a:p>
        </p:txBody>
      </p:sp>
      <p:sp>
        <p:nvSpPr>
          <p:cNvPr id="2" name="Right Arrow 1">
            <a:extLst>
              <a:ext uri="{FF2B5EF4-FFF2-40B4-BE49-F238E27FC236}">
                <a16:creationId xmlns:a16="http://schemas.microsoft.com/office/drawing/2014/main" id="{E0B2EAED-3A3F-6C40-A4BD-F6D1B52332BD}"/>
              </a:ext>
            </a:extLst>
          </p:cNvPr>
          <p:cNvSpPr/>
          <p:nvPr/>
        </p:nvSpPr>
        <p:spPr>
          <a:xfrm>
            <a:off x="1187450" y="2349500"/>
            <a:ext cx="1223963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601B84A4-C612-8447-AAB7-E70AB20E21F0}"/>
              </a:ext>
            </a:extLst>
          </p:cNvPr>
          <p:cNvSpPr/>
          <p:nvPr/>
        </p:nvSpPr>
        <p:spPr>
          <a:xfrm>
            <a:off x="1116013" y="4437063"/>
            <a:ext cx="1223962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C5C0D25A-DB37-C044-B672-901DE2C812E9}"/>
              </a:ext>
            </a:extLst>
          </p:cNvPr>
          <p:cNvSpPr/>
          <p:nvPr/>
        </p:nvSpPr>
        <p:spPr>
          <a:xfrm>
            <a:off x="1116013" y="6092825"/>
            <a:ext cx="1223962" cy="361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25F092-32C7-3948-8E29-D53438C61C14}"/>
              </a:ext>
            </a:extLst>
          </p:cNvPr>
          <p:cNvSpPr/>
          <p:nvPr/>
        </p:nvSpPr>
        <p:spPr>
          <a:xfrm>
            <a:off x="539750" y="3068638"/>
            <a:ext cx="8075613" cy="19081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1706DC66-A502-934D-A518-4C58BC7A37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BR" sz="3600" dirty="0" err="1">
                <a:solidFill>
                  <a:srgbClr val="0033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Estudo</a:t>
            </a:r>
            <a:r>
              <a:rPr lang="en-US" altLang="pt-BR" sz="3600" dirty="0">
                <a:solidFill>
                  <a:srgbClr val="0033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 COORTE: </a:t>
            </a:r>
            <a:r>
              <a:rPr lang="en-US" altLang="pt-BR" sz="3600" dirty="0" err="1">
                <a:solidFill>
                  <a:srgbClr val="0033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definição</a:t>
            </a:r>
            <a:endParaRPr lang="pt-BR" altLang="pt-BR" sz="3600" dirty="0">
              <a:solidFill>
                <a:srgbClr val="0033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1A7E58AE-616B-6947-BB33-9C4ECE20F4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8839200" cy="4525963"/>
          </a:xfrm>
        </p:spPr>
        <p:txBody>
          <a:bodyPr/>
          <a:lstStyle/>
          <a:p>
            <a:pPr algn="just" eaLnBrk="1" hangingPunct="1"/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Seleção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uma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população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livre do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desfecho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a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ser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estudado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;</a:t>
            </a:r>
          </a:p>
          <a:p>
            <a:pPr algn="just" eaLnBrk="1" hangingPunct="1"/>
            <a:endParaRPr lang="en-US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Escolha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da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exposição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interesse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,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separando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a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população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estudo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em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“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expostos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” e “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expostos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”;</a:t>
            </a:r>
          </a:p>
          <a:p>
            <a:pPr algn="just" eaLnBrk="1" hangingPunct="1"/>
            <a:endParaRPr lang="en-US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Comparação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dos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dois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grupos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em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relação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fator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de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exposição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e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desfecho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para se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obter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informações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sobre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a 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relação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causa-</a:t>
            </a:r>
            <a:r>
              <a:rPr lang="en-US" altLang="pt-BR" sz="24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efeito</a:t>
            </a:r>
            <a:r>
              <a:rPr lang="en-US" altLang="pt-BR" sz="24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.</a:t>
            </a:r>
            <a:endParaRPr lang="pt-BR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endParaRPr lang="en-US" altLang="pt-BR" sz="24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algn="just" eaLnBrk="1" hangingPunct="1"/>
            <a:endParaRPr lang="pt-BR" altLang="pt-BR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666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380BD96-A222-B64C-A2CA-A5DF43BF5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3" y="333375"/>
            <a:ext cx="9109075" cy="1143000"/>
          </a:xfrm>
        </p:spPr>
        <p:txBody>
          <a:bodyPr/>
          <a:lstStyle/>
          <a:p>
            <a:pPr>
              <a:defRPr/>
            </a:pPr>
            <a:r>
              <a:rPr lang="fr-CH" sz="3600" dirty="0" err="1">
                <a:solidFill>
                  <a:srgbClr val="0070C0"/>
                </a:solidFill>
              </a:rPr>
              <a:t>Estudos</a:t>
            </a:r>
            <a:r>
              <a:rPr lang="fr-CH" sz="3600" dirty="0">
                <a:solidFill>
                  <a:srgbClr val="0070C0"/>
                </a:solidFill>
              </a:rPr>
              <a:t> de </a:t>
            </a:r>
            <a:r>
              <a:rPr lang="fr-CH" sz="3600" dirty="0" err="1">
                <a:solidFill>
                  <a:srgbClr val="0070C0"/>
                </a:solidFill>
              </a:rPr>
              <a:t>Coorte</a:t>
            </a:r>
            <a:r>
              <a:rPr lang="fr-CH" sz="3600" dirty="0">
                <a:solidFill>
                  <a:srgbClr val="0070C0"/>
                </a:solidFill>
              </a:rPr>
              <a:t> = </a:t>
            </a:r>
            <a:r>
              <a:rPr lang="fr-CH" sz="3600" dirty="0" err="1">
                <a:solidFill>
                  <a:srgbClr val="0070C0"/>
                </a:solidFill>
              </a:rPr>
              <a:t>Estudos</a:t>
            </a:r>
            <a:r>
              <a:rPr lang="fr-CH" sz="3600" dirty="0">
                <a:solidFill>
                  <a:srgbClr val="0070C0"/>
                </a:solidFill>
              </a:rPr>
              <a:t> de </a:t>
            </a:r>
            <a:r>
              <a:rPr lang="fr-CH" sz="3600" dirty="0" err="1">
                <a:solidFill>
                  <a:srgbClr val="0070C0"/>
                </a:solidFill>
              </a:rPr>
              <a:t>risco</a:t>
            </a:r>
            <a:br>
              <a:rPr lang="fr-CH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9E55-6F1E-4C4C-A84B-B38C7EAF0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268413"/>
            <a:ext cx="8229600" cy="4525962"/>
          </a:xfrm>
        </p:spPr>
        <p:txBody>
          <a:bodyPr/>
          <a:lstStyle/>
          <a:p>
            <a:pPr algn="just">
              <a:defRPr/>
            </a:pPr>
            <a:r>
              <a:rPr lang="pt-BR" sz="2000" b="1" i="1" dirty="0">
                <a:solidFill>
                  <a:srgbClr val="0070C0"/>
                </a:solidFill>
              </a:rPr>
              <a:t>Risco</a:t>
            </a:r>
            <a:r>
              <a:rPr lang="pt-BR" sz="2000" dirty="0"/>
              <a:t> - "probabilidade de um membro de uma população definida desenvolver uma dada doença em um período de tempo” </a:t>
            </a:r>
          </a:p>
          <a:p>
            <a:pPr algn="just">
              <a:buFontTx/>
              <a:buNone/>
              <a:defRPr/>
            </a:pPr>
            <a:r>
              <a:rPr lang="pt-BR" sz="2000" dirty="0"/>
              <a:t>(</a:t>
            </a:r>
            <a:r>
              <a:rPr lang="pt-BR" sz="1800" dirty="0"/>
              <a:t>Almeida-Filho,1989; "</a:t>
            </a:r>
            <a:r>
              <a:rPr lang="pt-BR" sz="1800" i="1" dirty="0"/>
              <a:t>Epidemiologia sem números</a:t>
            </a:r>
            <a:r>
              <a:rPr lang="pt-BR" sz="1800" dirty="0"/>
              <a:t>”)</a:t>
            </a:r>
          </a:p>
          <a:p>
            <a:pPr algn="just">
              <a:defRPr/>
            </a:pPr>
            <a:endParaRPr lang="pt-BR" sz="1050" dirty="0"/>
          </a:p>
          <a:p>
            <a:pPr algn="just">
              <a:defRPr/>
            </a:pPr>
            <a:r>
              <a:rPr lang="pt-BR" sz="2000" dirty="0"/>
              <a:t>O </a:t>
            </a:r>
            <a:r>
              <a:rPr lang="pt-BR" sz="2000" b="1" i="1" dirty="0">
                <a:solidFill>
                  <a:srgbClr val="0070C0"/>
                </a:solidFill>
              </a:rPr>
              <a:t>risco absoluto</a:t>
            </a:r>
            <a:r>
              <a:rPr lang="pt-BR" sz="2000" dirty="0"/>
              <a:t> de uma doença é a incidência da doença </a:t>
            </a:r>
          </a:p>
          <a:p>
            <a:pPr algn="just">
              <a:buFontTx/>
              <a:buNone/>
              <a:defRPr/>
            </a:pPr>
            <a:r>
              <a:rPr lang="pt-BR" sz="2000" dirty="0"/>
              <a:t>(Gordis, 1988)</a:t>
            </a:r>
          </a:p>
          <a:p>
            <a:pPr algn="just">
              <a:defRPr/>
            </a:pPr>
            <a:endParaRPr lang="pt-BR" sz="2000" dirty="0"/>
          </a:p>
          <a:p>
            <a:pPr algn="just">
              <a:defRPr/>
            </a:pPr>
            <a:r>
              <a:rPr lang="pt-BR" sz="2000" dirty="0"/>
              <a:t>A </a:t>
            </a:r>
            <a:r>
              <a:rPr lang="pt-BR" sz="2000" b="1" i="1" dirty="0">
                <a:solidFill>
                  <a:srgbClr val="0070C0"/>
                </a:solidFill>
              </a:rPr>
              <a:t>incidência</a:t>
            </a:r>
            <a:r>
              <a:rPr lang="pt-BR" sz="2000" dirty="0"/>
              <a:t>, em Epidemiologia, traduz a idéia de intensidade com que acontece a morbidade em uma população, sendo esta intensidade relacionada à unidade de intervalo de tempo (dia, semana, mês ou ano).</a:t>
            </a:r>
          </a:p>
          <a:p>
            <a:pPr algn="just">
              <a:buFontTx/>
              <a:buNone/>
              <a:defRPr/>
            </a:pPr>
            <a:r>
              <a:rPr lang="pt-BR" sz="2000" dirty="0"/>
              <a:t>(Rouquayrol, 1987)</a:t>
            </a:r>
          </a:p>
          <a:p>
            <a:pPr algn="just">
              <a:defRPr/>
            </a:pPr>
            <a:endParaRPr lang="pt-BR" sz="2000" b="1" dirty="0"/>
          </a:p>
          <a:p>
            <a:pPr algn="just">
              <a:buFontTx/>
              <a:buNone/>
              <a:defRPr/>
            </a:pPr>
            <a:r>
              <a:rPr lang="pt-BR" sz="2000" b="1" dirty="0"/>
              <a:t>	</a:t>
            </a:r>
            <a:endParaRPr lang="en-US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CaixaDeTexto 3">
            <a:extLst>
              <a:ext uri="{FF2B5EF4-FFF2-40B4-BE49-F238E27FC236}">
                <a16:creationId xmlns:a16="http://schemas.microsoft.com/office/drawing/2014/main" id="{5058B1EB-8833-7D45-89FD-7304F9082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373688"/>
            <a:ext cx="6481763" cy="12001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>
                <a:solidFill>
                  <a:srgbClr val="FF0000"/>
                </a:solidFill>
              </a:rPr>
              <a:t>Q</a:t>
            </a:r>
            <a:r>
              <a:rPr lang="pt-BR" altLang="pt-BR" i="1">
                <a:solidFill>
                  <a:srgbClr val="FF0000"/>
                </a:solidFill>
              </a:rPr>
              <a:t>uando dizemos que a incidência de leucemia em Recife é de 3,6 por 100.000 habitantes, no ano de 1980, estamos dizendo que </a:t>
            </a:r>
            <a:r>
              <a:rPr lang="pt-BR" altLang="pt-BR" b="1" i="1">
                <a:solidFill>
                  <a:srgbClr val="FF0000"/>
                </a:solidFill>
              </a:rPr>
              <a:t>o risco </a:t>
            </a:r>
            <a:r>
              <a:rPr lang="pt-BR" altLang="pt-BR" i="1">
                <a:solidFill>
                  <a:srgbClr val="FF0000"/>
                </a:solidFill>
              </a:rPr>
              <a:t>de um habitante de Recife adquirir leucemia neste período é de 3,6 em cada100.000 habitantes.</a:t>
            </a:r>
            <a:endParaRPr lang="pt-BR" altLang="pt-BR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A63EBEB0-C530-DE4B-8B7D-D5520187D238}"/>
              </a:ext>
            </a:extLst>
          </p:cNvPr>
          <p:cNvSpPr txBox="1">
            <a:spLocks/>
          </p:cNvSpPr>
          <p:nvPr/>
        </p:nvSpPr>
        <p:spPr bwMode="auto">
          <a:xfrm>
            <a:off x="-94234" y="168312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pt-BR" sz="2800" b="1" kern="0" dirty="0" err="1"/>
              <a:t>Violência</a:t>
            </a:r>
            <a:r>
              <a:rPr lang="pt-BR" sz="2800" b="1" kern="0" dirty="0"/>
              <a:t> por parceiro </a:t>
            </a:r>
            <a:r>
              <a:rPr lang="pt-BR" sz="2800" b="1" kern="0" dirty="0" err="1"/>
              <a:t>íntimo</a:t>
            </a:r>
            <a:r>
              <a:rPr lang="pt-BR" sz="2800" b="1" kern="0" dirty="0"/>
              <a:t> e </a:t>
            </a:r>
            <a:r>
              <a:rPr lang="pt-BR" sz="2800" b="1" kern="0" dirty="0" err="1"/>
              <a:t>incidência</a:t>
            </a:r>
            <a:r>
              <a:rPr lang="pt-BR" sz="2800" b="1" kern="0" dirty="0"/>
              <a:t> de transtorno mental comum </a:t>
            </a:r>
            <a:endParaRPr lang="pt-BR" sz="2800" kern="0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60BFF71C-01CD-774C-96E7-52C7A6214FB3}"/>
              </a:ext>
            </a:extLst>
          </p:cNvPr>
          <p:cNvSpPr/>
          <p:nvPr/>
        </p:nvSpPr>
        <p:spPr>
          <a:xfrm>
            <a:off x="3491880" y="1250160"/>
            <a:ext cx="26116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Rev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Saúde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</a:t>
            </a:r>
            <a:r>
              <a:rPr lang="pt-BR" sz="1400" dirty="0" err="1">
                <a:solidFill>
                  <a:srgbClr val="0060A5"/>
                </a:solidFill>
                <a:latin typeface="Optima" panose="02000503060000020004" pitchFamily="2" charset="0"/>
              </a:rPr>
              <a:t>Pública</a:t>
            </a:r>
            <a:r>
              <a:rPr lang="pt-BR" sz="1400" dirty="0">
                <a:solidFill>
                  <a:srgbClr val="0060A5"/>
                </a:solidFill>
                <a:latin typeface="Optima" panose="02000503060000020004" pitchFamily="2" charset="0"/>
              </a:rPr>
              <a:t> 2017;51:32 </a:t>
            </a:r>
            <a:endParaRPr lang="pt-BR" sz="1400" dirty="0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596CB54-FE19-1B40-9E36-8E8EC4E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sz="2000" b="1" dirty="0"/>
              <a:t>OBJETIVO: </a:t>
            </a:r>
            <a:r>
              <a:rPr lang="pt-BR" sz="2000" dirty="0"/>
              <a:t>Investigar </a:t>
            </a:r>
            <a:r>
              <a:rPr lang="pt-BR" sz="2000" dirty="0">
                <a:solidFill>
                  <a:srgbClr val="FF0000"/>
                </a:solidFill>
              </a:rPr>
              <a:t>a </a:t>
            </a:r>
            <a:r>
              <a:rPr lang="pt-BR" sz="2000" dirty="0" err="1">
                <a:solidFill>
                  <a:srgbClr val="FF0000"/>
                </a:solidFill>
              </a:rPr>
              <a:t>associação</a:t>
            </a:r>
            <a:r>
              <a:rPr lang="pt-BR" sz="2000" dirty="0">
                <a:solidFill>
                  <a:srgbClr val="FF0000"/>
                </a:solidFill>
              </a:rPr>
              <a:t> da </a:t>
            </a:r>
            <a:r>
              <a:rPr lang="pt-BR" sz="2000" dirty="0" err="1">
                <a:solidFill>
                  <a:srgbClr val="FF0000"/>
                </a:solidFill>
              </a:rPr>
              <a:t>violência</a:t>
            </a:r>
            <a:r>
              <a:rPr lang="pt-BR" sz="2000" dirty="0">
                <a:solidFill>
                  <a:srgbClr val="FF0000"/>
                </a:solidFill>
              </a:rPr>
              <a:t> por parceiros </a:t>
            </a:r>
            <a:r>
              <a:rPr lang="pt-BR" sz="2000" dirty="0" err="1">
                <a:solidFill>
                  <a:srgbClr val="FF0000"/>
                </a:solidFill>
              </a:rPr>
              <a:t>íntimos</a:t>
            </a:r>
            <a:r>
              <a:rPr lang="pt-BR" sz="2000" dirty="0">
                <a:solidFill>
                  <a:srgbClr val="FF0000"/>
                </a:solidFill>
              </a:rPr>
              <a:t> relatada contra as mulheres nos </a:t>
            </a:r>
            <a:r>
              <a:rPr lang="pt-BR" sz="2000" dirty="0" err="1">
                <a:solidFill>
                  <a:srgbClr val="FF0000"/>
                </a:solidFill>
              </a:rPr>
              <a:t>últimos</a:t>
            </a:r>
            <a:r>
              <a:rPr lang="pt-BR" sz="2000" dirty="0">
                <a:solidFill>
                  <a:srgbClr val="FF0000"/>
                </a:solidFill>
              </a:rPr>
              <a:t> 12 meses e </a:t>
            </a:r>
            <a:r>
              <a:rPr lang="pt-BR" sz="2000" dirty="0" err="1">
                <a:solidFill>
                  <a:srgbClr val="FF0000"/>
                </a:solidFill>
              </a:rPr>
              <a:t>últimos</a:t>
            </a:r>
            <a:r>
              <a:rPr lang="pt-BR" sz="2000" dirty="0">
                <a:solidFill>
                  <a:srgbClr val="FF0000"/>
                </a:solidFill>
              </a:rPr>
              <a:t> sete anos </a:t>
            </a:r>
            <a:r>
              <a:rPr lang="pt-BR" sz="2000" dirty="0"/>
              <a:t>com </a:t>
            </a:r>
            <a:r>
              <a:rPr lang="pt-BR" sz="2000" dirty="0">
                <a:solidFill>
                  <a:srgbClr val="0070C0"/>
                </a:solidFill>
              </a:rPr>
              <a:t>a </a:t>
            </a:r>
            <a:r>
              <a:rPr lang="pt-BR" sz="2000" dirty="0" err="1">
                <a:solidFill>
                  <a:srgbClr val="0070C0"/>
                </a:solidFill>
              </a:rPr>
              <a:t>incidência</a:t>
            </a:r>
            <a:r>
              <a:rPr lang="pt-BR" sz="2000" dirty="0">
                <a:solidFill>
                  <a:srgbClr val="0070C0"/>
                </a:solidFill>
              </a:rPr>
              <a:t> dos transtornos mentais comuns. </a:t>
            </a:r>
          </a:p>
          <a:p>
            <a:pPr marL="0" indent="0" algn="just">
              <a:buNone/>
            </a:pPr>
            <a:r>
              <a:rPr lang="pt-BR" sz="2000" b="1" dirty="0"/>
              <a:t>MÉTODOS: </a:t>
            </a:r>
            <a:r>
              <a:rPr lang="pt-BR" sz="2000" dirty="0"/>
              <a:t>Estudo de coorte prospectivo com 390 mulheres de 18 a 49 anos, cadastradas no Programa </a:t>
            </a:r>
            <a:r>
              <a:rPr lang="pt-BR" sz="2000" dirty="0" err="1"/>
              <a:t>Saúde</a:t>
            </a:r>
            <a:r>
              <a:rPr lang="pt-BR" sz="2000" dirty="0"/>
              <a:t> da </a:t>
            </a:r>
            <a:r>
              <a:rPr lang="pt-BR" sz="2000" dirty="0" err="1"/>
              <a:t>Família</a:t>
            </a:r>
            <a:r>
              <a:rPr lang="pt-BR" sz="2000" dirty="0"/>
              <a:t> da cidade do Recife, PE, entre julho de 2013 e dezembro de 2014. A </a:t>
            </a:r>
            <a:r>
              <a:rPr lang="pt-BR" sz="2000" dirty="0" err="1"/>
              <a:t>saúde</a:t>
            </a:r>
            <a:r>
              <a:rPr lang="pt-BR" sz="2000" dirty="0"/>
              <a:t> mental foi avaliada pelo </a:t>
            </a:r>
            <a:r>
              <a:rPr lang="pt-BR" sz="2000" i="1" dirty="0"/>
              <a:t>Self </a:t>
            </a:r>
            <a:r>
              <a:rPr lang="pt-BR" sz="2000" i="1" dirty="0" err="1"/>
              <a:t>Reporting</a:t>
            </a:r>
            <a:r>
              <a:rPr lang="pt-BR" sz="2000" i="1" dirty="0"/>
              <a:t> Questionnaire</a:t>
            </a:r>
            <a:r>
              <a:rPr lang="pt-BR" sz="2000" dirty="0"/>
              <a:t>-20 (SRQ-20). A </a:t>
            </a:r>
            <a:r>
              <a:rPr lang="pt-BR" sz="2000" dirty="0" err="1"/>
              <a:t>violência</a:t>
            </a:r>
            <a:r>
              <a:rPr lang="pt-BR" sz="2000" dirty="0"/>
              <a:t> por parceiro </a:t>
            </a:r>
            <a:r>
              <a:rPr lang="pt-BR" sz="2000" dirty="0" err="1"/>
              <a:t>íntimo</a:t>
            </a:r>
            <a:r>
              <a:rPr lang="pt-BR" sz="2000" dirty="0"/>
              <a:t> foi definida por atos concretos de </a:t>
            </a:r>
            <a:r>
              <a:rPr lang="pt-BR" sz="2000" dirty="0" err="1"/>
              <a:t>violência</a:t>
            </a:r>
            <a:r>
              <a:rPr lang="pt-BR" sz="2000" dirty="0"/>
              <a:t> </a:t>
            </a:r>
            <a:r>
              <a:rPr lang="pt-BR" sz="2000" dirty="0" err="1"/>
              <a:t>psicológica</a:t>
            </a:r>
            <a:r>
              <a:rPr lang="pt-BR" sz="2000" dirty="0"/>
              <a:t>, </a:t>
            </a:r>
            <a:r>
              <a:rPr lang="pt-BR" sz="2000" dirty="0" err="1"/>
              <a:t>física</a:t>
            </a:r>
            <a:r>
              <a:rPr lang="pt-BR" sz="2000" dirty="0"/>
              <a:t> ou sexual infligidos à mulher pelo parceiro. A </a:t>
            </a:r>
            <a:r>
              <a:rPr lang="pt-BR" sz="2000" dirty="0" err="1"/>
              <a:t>regressão</a:t>
            </a:r>
            <a:r>
              <a:rPr lang="pt-BR" sz="2000" dirty="0"/>
              <a:t> de Poisson foi utilizada para estimar os riscos relativos (RR) brutos e ajustados da </a:t>
            </a:r>
            <a:r>
              <a:rPr lang="pt-BR" sz="2000" dirty="0" err="1"/>
              <a:t>associação</a:t>
            </a:r>
            <a:r>
              <a:rPr lang="pt-BR" sz="2000" dirty="0"/>
              <a:t> entre transtorno mental comum e </a:t>
            </a:r>
            <a:r>
              <a:rPr lang="pt-BR" sz="2000" dirty="0" err="1"/>
              <a:t>violência</a:t>
            </a:r>
            <a:r>
              <a:rPr lang="pt-BR" sz="2000" dirty="0"/>
              <a:t> por parceiro </a:t>
            </a:r>
            <a:r>
              <a:rPr lang="pt-BR" sz="2000" dirty="0" err="1"/>
              <a:t>íntimo</a:t>
            </a:r>
            <a:r>
              <a:rPr lang="pt-BR" sz="2000" dirty="0"/>
              <a:t>. </a:t>
            </a:r>
          </a:p>
          <a:p>
            <a:pPr marL="0" indent="0" algn="just">
              <a:buNone/>
            </a:pPr>
            <a:r>
              <a:rPr lang="pt-BR" sz="2000" b="1" dirty="0"/>
              <a:t>DESCRITORES: </a:t>
            </a:r>
            <a:r>
              <a:rPr lang="pt-BR" sz="2000" dirty="0"/>
              <a:t>Mulheres Agredidas. Transtornos Mentais, epidemiologia. </a:t>
            </a:r>
            <a:r>
              <a:rPr lang="pt-BR" sz="2000" dirty="0" err="1"/>
              <a:t>Violência</a:t>
            </a:r>
            <a:r>
              <a:rPr lang="pt-BR" sz="2000" dirty="0"/>
              <a:t> por Parceiro </a:t>
            </a:r>
            <a:r>
              <a:rPr lang="pt-BR" sz="2000" dirty="0" err="1"/>
              <a:t>Íntimo</a:t>
            </a:r>
            <a:r>
              <a:rPr lang="pt-BR" sz="2000" dirty="0"/>
              <a:t>. Maus-Tratos Conjugais.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241565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18430</TotalTime>
  <Words>1957</Words>
  <Application>Microsoft Macintosh PowerPoint</Application>
  <PresentationFormat>Apresentação na tela (4:3)</PresentationFormat>
  <Paragraphs>349</Paragraphs>
  <Slides>35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1" baseType="lpstr">
      <vt:lpstr>Arial Unicode MS</vt:lpstr>
      <vt:lpstr>Arial</vt:lpstr>
      <vt:lpstr>Arial Black</vt:lpstr>
      <vt:lpstr>Calibri</vt:lpstr>
      <vt:lpstr>Optima</vt:lpstr>
      <vt:lpstr>Design padrão</vt:lpstr>
      <vt:lpstr>      Epidemiologia analítica    www.epi.uff.br   2019     </vt:lpstr>
      <vt:lpstr>Epidemiologia analítica</vt:lpstr>
      <vt:lpstr>Apresentação do PowerPoint</vt:lpstr>
      <vt:lpstr>Apresentação do PowerPoint</vt:lpstr>
      <vt:lpstr>Tipos de estudo epidemiológico</vt:lpstr>
      <vt:lpstr>Tipos de estudos epidemiológicos observacionais</vt:lpstr>
      <vt:lpstr>Estudo COORTE: definição</vt:lpstr>
      <vt:lpstr>Estudos de Coorte = Estudos de risco </vt:lpstr>
      <vt:lpstr>Apresentação do PowerPoint</vt:lpstr>
      <vt:lpstr>Estudos de coorte</vt:lpstr>
      <vt:lpstr>Desenho de estudo de coorte prospectivo </vt:lpstr>
      <vt:lpstr>Desenho de estudo de coorte retrospectivo </vt:lpstr>
      <vt:lpstr>Apresentação do PowerPoint</vt:lpstr>
      <vt:lpstr>Apresentação do PowerPoint</vt:lpstr>
      <vt:lpstr>Apresentação do PowerPoint</vt:lpstr>
      <vt:lpstr>Apresentação do PowerPoint</vt:lpstr>
      <vt:lpstr>Em estudos de coorte</vt:lpstr>
      <vt:lpstr>Risco</vt:lpstr>
      <vt:lpstr>Apresentação do PowerPoint</vt:lpstr>
      <vt:lpstr>TABELA DE CONTINGÊNCIA 2 x 2</vt:lpstr>
      <vt:lpstr>Como medir a associação entre exposição (VPI) e desfecho (TMC)?</vt:lpstr>
      <vt:lpstr>Como medir o risco absoluto e a associação entre exposição e desfecho?</vt:lpstr>
      <vt:lpstr>Como medir o risco absoluto e a associação entre exposição e desfecho?</vt:lpstr>
      <vt:lpstr>Como medir o risco absoluto e a associação entre exposição e desfecho?</vt:lpstr>
      <vt:lpstr>Como medir a associação entre exposição e desfecho: RISCO RELATIVO (RR)</vt:lpstr>
      <vt:lpstr>Risco Relativo</vt:lpstr>
      <vt:lpstr>Interpretando o Risco Relativo (RR)</vt:lpstr>
      <vt:lpstr>Quais outros fatores estão (estatisticamente) associados com o risco de desenvolver TMC?</vt:lpstr>
      <vt:lpstr>Apresentação do PowerPoint</vt:lpstr>
      <vt:lpstr>Apresentação do PowerPoint</vt:lpstr>
      <vt:lpstr>Risco associado à VPI independente dos demais fatores estudados?</vt:lpstr>
      <vt:lpstr>Risco Atribuível (RA)</vt:lpstr>
      <vt:lpstr>Risco Atribuível (RA) ou Diferença de Riscos  </vt:lpstr>
      <vt:lpstr>Risco Atribuivel Proporcional (RAP) ou Fração Etiológica de Expostos </vt:lpstr>
      <vt:lpstr>Apresentação do PowerPoint</vt:lpstr>
    </vt:vector>
  </TitlesOfParts>
  <Company>UFF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Isc</dc:creator>
  <cp:lastModifiedBy>Gisele Alexandre</cp:lastModifiedBy>
  <cp:revision>429</cp:revision>
  <dcterms:created xsi:type="dcterms:W3CDTF">2008-07-29T04:10:53Z</dcterms:created>
  <dcterms:modified xsi:type="dcterms:W3CDTF">2019-03-09T20:20:55Z</dcterms:modified>
</cp:coreProperties>
</file>