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1" r:id="rId8"/>
    <p:sldId id="275" r:id="rId9"/>
    <p:sldId id="266" r:id="rId10"/>
    <p:sldId id="270" r:id="rId11"/>
    <p:sldId id="268" r:id="rId12"/>
    <p:sldId id="271" r:id="rId13"/>
    <p:sldId id="272" r:id="rId14"/>
    <p:sldId id="273" r:id="rId15"/>
    <p:sldId id="274" r:id="rId16"/>
    <p:sldId id="276" r:id="rId17"/>
    <p:sldId id="278" r:id="rId18"/>
    <p:sldId id="286" r:id="rId19"/>
    <p:sldId id="290" r:id="rId20"/>
    <p:sldId id="279" r:id="rId21"/>
    <p:sldId id="280" r:id="rId22"/>
    <p:sldId id="281" r:id="rId23"/>
    <p:sldId id="283" r:id="rId24"/>
    <p:sldId id="284" r:id="rId25"/>
    <p:sldId id="285" r:id="rId26"/>
    <p:sldId id="289" r:id="rId27"/>
    <p:sldId id="29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6"/>
    <p:restoredTop sz="91388"/>
  </p:normalViewPr>
  <p:slideViewPr>
    <p:cSldViewPr>
      <p:cViewPr varScale="1">
        <p:scale>
          <a:sx n="58" d="100"/>
          <a:sy n="58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B61508-E0F6-48BA-9E49-57C6BD73185B}" type="datetimeFigureOut">
              <a:rPr lang="pt-BR" smtClean="0"/>
              <a:pPr/>
              <a:t>09/03/17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1DD2D3-5CF0-4C8E-863F-487C0F7BF76C}" type="slidenum">
              <a:rPr lang="pt-BR" smtClean="0"/>
              <a:pPr/>
              <a:t>‹n.º›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60" y="3933056"/>
            <a:ext cx="9144000" cy="2643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Universidade Federal Fluminense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Departamento de Epidemiologia e Bioestatística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Disciplina de Epidemiologia Analítica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752600"/>
          </a:xfrm>
        </p:spPr>
        <p:txBody>
          <a:bodyPr>
            <a:normAutofit/>
          </a:bodyPr>
          <a:lstStyle/>
          <a:p>
            <a:r>
              <a:rPr lang="en" sz="3200" b="1" dirty="0"/>
              <a:t>A </a:t>
            </a:r>
            <a:r>
              <a:rPr lang="en" sz="3200" b="1" dirty="0" err="1"/>
              <a:t>prática</a:t>
            </a:r>
            <a:r>
              <a:rPr lang="en" sz="3200" b="1" dirty="0"/>
              <a:t> da </a:t>
            </a:r>
            <a:r>
              <a:rPr lang="en" sz="3200" b="1" dirty="0" err="1"/>
              <a:t>busca</a:t>
            </a:r>
            <a:r>
              <a:rPr lang="en" sz="3200" b="1" dirty="0"/>
              <a:t> </a:t>
            </a:r>
            <a:r>
              <a:rPr lang="en" sz="3200" b="1" dirty="0" err="1" smtClean="0"/>
              <a:t>bibliográfica</a:t>
            </a:r>
            <a:endParaRPr lang="pt-BR" sz="3200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42910" y="5429264"/>
            <a:ext cx="7991500" cy="8667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Niterói,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31296" t="13672" r="5014" b="14062"/>
          <a:stretch>
            <a:fillRect/>
          </a:stretch>
        </p:blipFill>
        <p:spPr bwMode="auto">
          <a:xfrm>
            <a:off x="285720" y="1428736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2786050" y="3645024"/>
            <a:ext cx="785818" cy="42691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20" y="4157497"/>
            <a:ext cx="242892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Só ao caracterizar um pouco mais a busca, a quantidade de artigos é bem menor.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4714876" y="2428868"/>
            <a:ext cx="500066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4152" y="28572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Busca simples - aprimorando</a:t>
            </a:r>
            <a:endParaRPr kumimoji="0" lang="pt-BR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318" y="28572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Busca simples - aprimorando</a:t>
            </a:r>
            <a:endParaRPr kumimoji="0" lang="pt-BR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27452" t="18554" r="9407" b="10156"/>
          <a:stretch>
            <a:fillRect/>
          </a:stretch>
        </p:blipFill>
        <p:spPr bwMode="auto">
          <a:xfrm>
            <a:off x="285720" y="1428736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20" y="4857760"/>
            <a:ext cx="471832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Acionando o comando “AND”,  é possível caracterizar ainda mais a busca, e assim obter um número cada vez menor de artigos, mais relacionados com o que de fato se está buscando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643174" y="3643314"/>
            <a:ext cx="785818" cy="3617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6000760" y="2357430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</a:t>
            </a:r>
            <a:r>
              <a:rPr lang="pt-BR" sz="3600" b="1" dirty="0" smtClean="0">
                <a:solidFill>
                  <a:srgbClr val="FF0000"/>
                </a:solidFill>
              </a:rPr>
              <a:t>simples</a:t>
            </a:r>
            <a:r>
              <a:rPr lang="pt-BR" b="1" dirty="0" smtClean="0">
                <a:solidFill>
                  <a:srgbClr val="FF0000"/>
                </a:solidFill>
              </a:rPr>
              <a:t> - aprimorando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7452" t="17578" r="9407" b="10156"/>
          <a:stretch>
            <a:fillRect/>
          </a:stretch>
        </p:blipFill>
        <p:spPr bwMode="auto">
          <a:xfrm>
            <a:off x="285720" y="1500174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20" y="4857760"/>
            <a:ext cx="52943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Observe que é possível utilizá-lo repetidas vezes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714612" y="3789040"/>
            <a:ext cx="785818" cy="4257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6357950" y="2428868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- aprimorando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6903" t="17578" r="9407" b="10156"/>
          <a:stretch>
            <a:fillRect/>
          </a:stretch>
        </p:blipFill>
        <p:spPr bwMode="auto">
          <a:xfrm>
            <a:off x="142844" y="1428736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2844" y="4714884"/>
            <a:ext cx="428631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Da mesma forma, é possível utilizar o comando “NOT” para excluir da busca assuntos que não são desejados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714612" y="3637950"/>
            <a:ext cx="785818" cy="50543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6000760" y="2357430"/>
            <a:ext cx="500066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27452" t="17578" r="9407" b="10156"/>
          <a:stretch>
            <a:fillRect/>
          </a:stretch>
        </p:blipFill>
        <p:spPr bwMode="auto">
          <a:xfrm>
            <a:off x="214282" y="1357298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- aprimorando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4643446"/>
            <a:ext cx="363763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Quanto mais se combina os operadores, mais refinada a busca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571736" y="3645024"/>
            <a:ext cx="785818" cy="36004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7286644" y="2214554"/>
            <a:ext cx="500066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- aprimorando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23609" t="11914" r="12701" b="15820"/>
          <a:stretch>
            <a:fillRect/>
          </a:stretch>
        </p:blipFill>
        <p:spPr bwMode="auto">
          <a:xfrm>
            <a:off x="214282" y="1285860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2643174" y="3500438"/>
            <a:ext cx="785818" cy="50006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4643446"/>
            <a:ext cx="42148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Em contrapartida, o “OR” adiciona um tema ao que se procura, e assim aumenta o campo de busca e os resultados obtidos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- aprimorando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3609" t="12695" r="12701" b="16016"/>
          <a:stretch>
            <a:fillRect/>
          </a:stretch>
        </p:blipFill>
        <p:spPr bwMode="auto">
          <a:xfrm>
            <a:off x="285720" y="1500174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 rot="10800000">
            <a:off x="4286248" y="3038458"/>
            <a:ext cx="1000132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0800000">
            <a:off x="1214414" y="3000372"/>
            <a:ext cx="785818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1142976" y="3857628"/>
            <a:ext cx="785818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1214414" y="5643578"/>
            <a:ext cx="785818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0800000">
            <a:off x="1142976" y="4786322"/>
            <a:ext cx="785818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00100" y="1500174"/>
            <a:ext cx="44291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Além disso, há outras opções a serem utilizadas como filtro, como por exemplo tipo de artigo ou data de publicação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43372" y="5572140"/>
            <a:ext cx="44291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É possível escolher a ordem de disposição das publicações por datas, relevância, autor...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Como usar o </a:t>
            </a:r>
            <a:r>
              <a:rPr lang="pt-BR" sz="3600" b="1" dirty="0" err="1" smtClean="0">
                <a:solidFill>
                  <a:srgbClr val="FF0000"/>
                </a:solidFill>
              </a:rPr>
              <a:t>PubMed</a:t>
            </a:r>
            <a:r>
              <a:rPr lang="pt-BR" sz="3600" b="1" dirty="0" smtClean="0">
                <a:solidFill>
                  <a:srgbClr val="FF0000"/>
                </a:solidFill>
              </a:rPr>
              <a:t>?!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400" b="1" dirty="0" smtClean="0"/>
          </a:p>
          <a:p>
            <a:pPr>
              <a:buNone/>
            </a:pPr>
            <a:endParaRPr lang="pt-BR" sz="4400" b="1" dirty="0" smtClean="0"/>
          </a:p>
          <a:p>
            <a:pPr algn="ctr">
              <a:buNone/>
            </a:pPr>
            <a:r>
              <a:rPr lang="pt-BR" sz="4400" b="1" dirty="0" smtClean="0"/>
              <a:t>	Parte 2: busca avançada</a:t>
            </a:r>
            <a:endParaRPr lang="pt-BR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manter a cal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9356"/>
            <a:ext cx="5450378" cy="633333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 rot="20427365">
            <a:off x="1840790" y="3158401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CAAAAALMA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Apesar de avançada, a busca não é mais complexa! Ela é apenas mais detalhada e especifica;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Ela pode ser útil em situações especiais, quando estivermos buscando por determinados autores, revistas ou períodos de tempo, por exemplo.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 que é o </a:t>
            </a:r>
            <a:r>
              <a:rPr lang="pt-BR" b="1" dirty="0" err="1" smtClean="0">
                <a:solidFill>
                  <a:srgbClr val="FF0000"/>
                </a:solidFill>
              </a:rPr>
              <a:t>PubMed</a:t>
            </a:r>
            <a:r>
              <a:rPr lang="pt-BR" b="1" dirty="0" smtClean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O </a:t>
            </a:r>
            <a:r>
              <a:rPr lang="pt-BR" sz="2400" dirty="0" err="1" smtClean="0"/>
              <a:t>PubMed</a:t>
            </a:r>
            <a:r>
              <a:rPr lang="pt-BR" sz="2400" dirty="0" smtClean="0"/>
              <a:t> é uma base de dados de acesso público, que contém mais de 26 milhões de citações relativas à literatura biomédica, provenientes do </a:t>
            </a:r>
            <a:r>
              <a:rPr lang="pt-BR" sz="2400" dirty="0" err="1" smtClean="0"/>
              <a:t>MedLine</a:t>
            </a:r>
            <a:r>
              <a:rPr lang="pt-BR" sz="2400" dirty="0" smtClean="0"/>
              <a:t>, online.</a:t>
            </a:r>
          </a:p>
          <a:p>
            <a:pPr algn="just"/>
            <a:endParaRPr lang="pt-BR" sz="2400" dirty="0" smtClean="0"/>
          </a:p>
          <a:p>
            <a:pPr marL="0" indent="0" algn="ct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26 milhões!!!!!!!!!!!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site fornece o resumo (abstract) dos artigos e, na maioria das vezes, o link para a publicação original completa (</a:t>
            </a:r>
            <a:r>
              <a:rPr lang="pt-BR" sz="2400" dirty="0" err="1" smtClean="0"/>
              <a:t>full</a:t>
            </a:r>
            <a:r>
              <a:rPr lang="pt-BR" sz="2400" dirty="0" smtClean="0"/>
              <a:t> </a:t>
            </a:r>
            <a:r>
              <a:rPr lang="pt-BR" sz="2400" dirty="0" err="1" smtClean="0"/>
              <a:t>text</a:t>
            </a:r>
            <a:r>
              <a:rPr lang="pt-BR" sz="2400" dirty="0" smtClean="0"/>
              <a:t>) que pode ter acesso gratuito ou pago.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88911"/>
            <a:ext cx="1512168" cy="14482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58" t="13672" r="12152" b="18945"/>
          <a:stretch>
            <a:fillRect/>
          </a:stretch>
        </p:blipFill>
        <p:spPr bwMode="auto">
          <a:xfrm>
            <a:off x="214282" y="1285860"/>
            <a:ext cx="876720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3071802" y="2500306"/>
            <a:ext cx="1285884" cy="50006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714876" y="2714620"/>
            <a:ext cx="27146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Clicar em “</a:t>
            </a:r>
            <a:r>
              <a:rPr lang="pt-BR" dirty="0" err="1" smtClean="0"/>
              <a:t>Advanced</a:t>
            </a:r>
            <a:r>
              <a:rPr lang="pt-BR" dirty="0" smtClean="0"/>
              <a:t>” na página inicial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8" t="11719" r="12701" b="14062"/>
          <a:stretch>
            <a:fillRect/>
          </a:stretch>
        </p:blipFill>
        <p:spPr bwMode="auto">
          <a:xfrm>
            <a:off x="285720" y="1357298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have esquerda 4"/>
          <p:cNvSpPr/>
          <p:nvPr/>
        </p:nvSpPr>
        <p:spPr>
          <a:xfrm rot="10800000">
            <a:off x="2526017" y="1428736"/>
            <a:ext cx="402909" cy="35719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86248" y="2500306"/>
            <a:ext cx="271464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É possível selecionar um campo específico para procurar sobre autor, livro, revista,  título da publicação...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158" t="13672" r="12152" b="14063"/>
          <a:stretch>
            <a:fillRect/>
          </a:stretch>
        </p:blipFill>
        <p:spPr bwMode="auto">
          <a:xfrm>
            <a:off x="285720" y="1357298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357686" y="2996952"/>
            <a:ext cx="271464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Da mesma forma, o site traz sugestões conforme escolhemos algum tema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158" t="13672" r="12152" b="14062"/>
          <a:stretch>
            <a:fillRect/>
          </a:stretch>
        </p:blipFill>
        <p:spPr bwMode="auto">
          <a:xfrm>
            <a:off x="357158" y="1285860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286248" y="2500306"/>
            <a:ext cx="271464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Podemos especificar em diversos aspectos concomitantemente, a fim de refinar ao máximo a busca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4158" t="13672" r="12152" b="14062"/>
          <a:stretch>
            <a:fillRect/>
          </a:stretch>
        </p:blipFill>
        <p:spPr bwMode="auto">
          <a:xfrm>
            <a:off x="285720" y="1196752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29124" y="3071810"/>
            <a:ext cx="271464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Depois da busca, os resultados são armazenados em um histórico que pode ser consultado futuramente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7158" y="5072074"/>
            <a:ext cx="8072494" cy="135732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avançada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158" t="13672" r="12152" b="14062"/>
          <a:stretch>
            <a:fillRect/>
          </a:stretch>
        </p:blipFill>
        <p:spPr bwMode="auto">
          <a:xfrm>
            <a:off x="285720" y="1357298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00430" y="3857628"/>
            <a:ext cx="2714644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Além da consulta, também é possível utilizar a busca prévia para pesquisas futuras, utilizando com os mesmos comandos da busca simples (“</a:t>
            </a:r>
            <a:r>
              <a:rPr lang="pt-BR" dirty="0" err="1" smtClean="0"/>
              <a:t>and</a:t>
            </a:r>
            <a:r>
              <a:rPr lang="pt-BR" dirty="0" smtClean="0"/>
              <a:t>”, “</a:t>
            </a:r>
            <a:r>
              <a:rPr lang="pt-BR" dirty="0" err="1" smtClean="0"/>
              <a:t>or</a:t>
            </a:r>
            <a:r>
              <a:rPr lang="pt-BR" dirty="0" smtClean="0"/>
              <a:t>”, “</a:t>
            </a:r>
            <a:r>
              <a:rPr lang="pt-BR" dirty="0" err="1" smtClean="0"/>
              <a:t>not</a:t>
            </a:r>
            <a:r>
              <a:rPr lang="pt-BR" dirty="0" smtClean="0"/>
              <a:t>”)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85786" y="4857760"/>
            <a:ext cx="2286016" cy="185738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Como usar o </a:t>
            </a:r>
            <a:r>
              <a:rPr lang="pt-BR" b="1" dirty="0" err="1" smtClean="0">
                <a:solidFill>
                  <a:srgbClr val="FF0000"/>
                </a:solidFill>
              </a:rPr>
              <a:t>PubMed</a:t>
            </a:r>
            <a:r>
              <a:rPr lang="pt-BR" b="1" dirty="0" smtClean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Agora você já pode dizer...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9684" t="42824" r="53169" b="23828"/>
          <a:stretch>
            <a:fillRect/>
          </a:stretch>
        </p:blipFill>
        <p:spPr bwMode="auto">
          <a:xfrm>
            <a:off x="2195736" y="2471947"/>
            <a:ext cx="5237775" cy="361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Referências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/>
          <a:lstStyle/>
          <a:p>
            <a:r>
              <a:rPr lang="pt-BR" dirty="0" smtClean="0"/>
              <a:t>Tutorial </a:t>
            </a:r>
            <a:r>
              <a:rPr lang="pt-BR" dirty="0" err="1" smtClean="0"/>
              <a:t>PubMed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Tutorial de Buscas da Faculdade de Odontologia de Bauru, da Universidade de São Paulo.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07704" y="425652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Elaborado pela graduanda Maria Clara Ribeiro, monitora voluntária da Disciplina de Epidemiologia Analítica aplicada à Medicina.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Orientada pela Profa. Gisele Caldas Alexandre</a:t>
            </a:r>
          </a:p>
          <a:p>
            <a:pPr algn="ctr"/>
            <a:r>
              <a:rPr lang="pt-BR" dirty="0" smtClean="0"/>
              <a:t>UFF, 2016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 que é o </a:t>
            </a:r>
            <a:r>
              <a:rPr lang="pt-BR" b="1" dirty="0" err="1" smtClean="0">
                <a:solidFill>
                  <a:srgbClr val="FF0000"/>
                </a:solidFill>
              </a:rPr>
              <a:t>PubMed</a:t>
            </a:r>
            <a:r>
              <a:rPr lang="pt-BR" b="1" dirty="0" smtClean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Resultado de imagem para não entre em pân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000528" cy="4080541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1385" y="1540196"/>
            <a:ext cx="8503920" cy="45720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site é em inglês, sendo necessário um mínimo de conhecimento do idioma para utilizá-lo;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Existem outras bibliotecas online de busca, como </a:t>
            </a:r>
            <a:r>
              <a:rPr lang="pt-BR" dirty="0" err="1" smtClean="0"/>
              <a:t>Lilacs</a:t>
            </a:r>
            <a:r>
              <a:rPr lang="pt-BR" dirty="0" smtClean="0"/>
              <a:t>, Cochrane, Embase, </a:t>
            </a:r>
            <a:r>
              <a:rPr lang="pt-BR" dirty="0"/>
              <a:t>q</a:t>
            </a:r>
            <a:r>
              <a:rPr lang="pt-BR" dirty="0" smtClean="0"/>
              <a:t>ue funcionam de maneira similar, mas o </a:t>
            </a:r>
            <a:r>
              <a:rPr lang="pt-BR" dirty="0" err="1" smtClean="0"/>
              <a:t>PubMed</a:t>
            </a:r>
            <a:r>
              <a:rPr lang="pt-BR" dirty="0" smtClean="0"/>
              <a:t> é a mais popular dentre elas.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51385" y="1619150"/>
            <a:ext cx="8397079" cy="42473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 smtClean="0"/>
              <a:t>Ao final da apresentação, você não terá mais dúvidas em como procurar aquele artigo no </a:t>
            </a:r>
            <a:r>
              <a:rPr lang="pt-BR" sz="4500" dirty="0" err="1" smtClean="0"/>
              <a:t>PubMed</a:t>
            </a:r>
            <a:r>
              <a:rPr lang="pt-BR" sz="4500" dirty="0" smtClean="0"/>
              <a:t>...</a:t>
            </a:r>
          </a:p>
          <a:p>
            <a:pPr algn="ctr"/>
            <a:endParaRPr lang="pt-BR" sz="4500" dirty="0" smtClean="0"/>
          </a:p>
          <a:p>
            <a:pPr algn="ctr"/>
            <a:r>
              <a:rPr lang="pt-BR" sz="4500" dirty="0" smtClean="0"/>
              <a:t>Viva!!!</a:t>
            </a:r>
            <a:endParaRPr lang="pt-BR" sz="4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Como usar o </a:t>
            </a:r>
            <a:r>
              <a:rPr lang="pt-BR" sz="3600" b="1" dirty="0" err="1" smtClean="0">
                <a:solidFill>
                  <a:srgbClr val="FF0000"/>
                </a:solidFill>
              </a:rPr>
              <a:t>PubMed</a:t>
            </a:r>
            <a:r>
              <a:rPr lang="pt-BR" sz="3600" b="1" dirty="0" smtClean="0">
                <a:solidFill>
                  <a:srgbClr val="FF0000"/>
                </a:solidFill>
              </a:rPr>
              <a:t>?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400" b="1" dirty="0" smtClean="0"/>
          </a:p>
          <a:p>
            <a:pPr>
              <a:buNone/>
            </a:pPr>
            <a:endParaRPr lang="pt-BR" sz="4400" b="1" dirty="0" smtClean="0"/>
          </a:p>
          <a:p>
            <a:pPr algn="ctr">
              <a:buNone/>
            </a:pPr>
            <a:r>
              <a:rPr lang="pt-BR" sz="4400" b="1" dirty="0" smtClean="0"/>
              <a:t>	Parte 1: busca simples</a:t>
            </a:r>
            <a:endParaRPr lang="pt-BR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– tela inicial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Tela inicial 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707" t="21875" r="14897" b="10742"/>
          <a:stretch>
            <a:fillRect/>
          </a:stretch>
        </p:blipFill>
        <p:spPr bwMode="auto">
          <a:xfrm>
            <a:off x="428596" y="1500174"/>
            <a:ext cx="8143932" cy="51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4707" t="21484" r="14897" b="11133"/>
          <a:stretch>
            <a:fillRect/>
          </a:stretch>
        </p:blipFill>
        <p:spPr bwMode="auto">
          <a:xfrm>
            <a:off x="428595" y="1481990"/>
            <a:ext cx="8114943" cy="50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– tela inicial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Tela inicial 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707" t="21875" r="14897" b="10742"/>
          <a:stretch>
            <a:fillRect/>
          </a:stretch>
        </p:blipFill>
        <p:spPr bwMode="auto">
          <a:xfrm>
            <a:off x="428596" y="1500174"/>
            <a:ext cx="8143932" cy="51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 rot="10800000">
            <a:off x="4080893" y="2571743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143372" y="1782537"/>
            <a:ext cx="350046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Inserir no campo de busca o assunto de interesse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8143900" y="2500306"/>
            <a:ext cx="50006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15008" y="2916792"/>
            <a:ext cx="33575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Clicar no “search” para buscar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– resultados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Tela inicial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296" t="13672" r="5014" b="14062"/>
          <a:stretch>
            <a:fillRect/>
          </a:stretch>
        </p:blipFill>
        <p:spPr bwMode="auto">
          <a:xfrm>
            <a:off x="357158" y="1357298"/>
            <a:ext cx="8501122" cy="542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ipse 9"/>
          <p:cNvSpPr/>
          <p:nvPr/>
        </p:nvSpPr>
        <p:spPr>
          <a:xfrm>
            <a:off x="2771800" y="3645024"/>
            <a:ext cx="1014382" cy="498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Resultado de imagem para emoji assustado"/>
          <p:cNvPicPr>
            <a:picLocks noChangeAspect="1" noChangeArrowheads="1"/>
          </p:cNvPicPr>
          <p:nvPr/>
        </p:nvPicPr>
        <p:blipFill>
          <a:blip r:embed="rId3"/>
          <a:srcRect l="27500" r="27499"/>
          <a:stretch>
            <a:fillRect/>
          </a:stretch>
        </p:blipFill>
        <p:spPr bwMode="auto">
          <a:xfrm>
            <a:off x="4357686" y="3214686"/>
            <a:ext cx="1285884" cy="1500178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071934" y="4714884"/>
            <a:ext cx="220505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200.000 resultados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m para keep calm vai dar tudo cert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0"/>
            <a:ext cx="5715000" cy="66675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35211" y="3789040"/>
            <a:ext cx="7673538" cy="216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/>
              <a:t>VAMOS</a:t>
            </a:r>
          </a:p>
          <a:p>
            <a:pPr algn="ctr"/>
            <a:r>
              <a:rPr lang="pt-BR" sz="4500" b="1" dirty="0" smtClean="0"/>
              <a:t>ESPECIFICAR MAIS A BUSCA</a:t>
            </a:r>
            <a:endParaRPr lang="pt-BR" sz="4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4707" t="21484" r="14897" b="11133"/>
          <a:stretch>
            <a:fillRect/>
          </a:stretch>
        </p:blipFill>
        <p:spPr bwMode="auto">
          <a:xfrm>
            <a:off x="142844" y="1428736"/>
            <a:ext cx="8114943" cy="50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Busca simples - aprimorando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2786050" y="2786058"/>
            <a:ext cx="402909" cy="35719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2844" y="3929066"/>
            <a:ext cx="25718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Observe que ele automaticamente já traz sugestões relacionadas ao tema de interesse.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13666</TotalTime>
  <Words>640</Words>
  <Application>Microsoft Macintosh PowerPoint</Application>
  <PresentationFormat>Apresentação na tela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Georgia</vt:lpstr>
      <vt:lpstr>Wingdings</vt:lpstr>
      <vt:lpstr>Wingdings 2</vt:lpstr>
      <vt:lpstr>Cívico</vt:lpstr>
      <vt:lpstr>A prática da busca bibliográfica</vt:lpstr>
      <vt:lpstr>O que é o PubMed?</vt:lpstr>
      <vt:lpstr>O que é o PubMed?</vt:lpstr>
      <vt:lpstr>Como usar o PubMed?</vt:lpstr>
      <vt:lpstr>Busca simples – tela inicial</vt:lpstr>
      <vt:lpstr>Busca simples – tela inicial</vt:lpstr>
      <vt:lpstr>Busca simples – resultados</vt:lpstr>
      <vt:lpstr>Apresentação do PowerPoint</vt:lpstr>
      <vt:lpstr>Busca simples - aprimorando</vt:lpstr>
      <vt:lpstr>Apresentação do PowerPoint</vt:lpstr>
      <vt:lpstr>Apresentação do PowerPoint</vt:lpstr>
      <vt:lpstr>Busca simples - aprimorando</vt:lpstr>
      <vt:lpstr>Busca simples - aprimorando</vt:lpstr>
      <vt:lpstr>Busca simples - aprimorando</vt:lpstr>
      <vt:lpstr>Busca simples - aprimorando</vt:lpstr>
      <vt:lpstr>Busca simples - aprimorando</vt:lpstr>
      <vt:lpstr>Como usar o PubMed?!</vt:lpstr>
      <vt:lpstr>Apresentação do PowerPoint</vt:lpstr>
      <vt:lpstr>Busca avançada</vt:lpstr>
      <vt:lpstr>Busca Avançada</vt:lpstr>
      <vt:lpstr>Busca Avançada</vt:lpstr>
      <vt:lpstr>Busca avançada</vt:lpstr>
      <vt:lpstr>Busca avançada</vt:lpstr>
      <vt:lpstr>Busca avançada</vt:lpstr>
      <vt:lpstr>Busca avançada</vt:lpstr>
      <vt:lpstr>Como usar o PubMed?</vt:lpstr>
      <vt:lpstr>Referências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de Buscas PubMed</dc:title>
  <dc:creator>Maria</dc:creator>
  <cp:lastModifiedBy>Usuário do Microsoft Office</cp:lastModifiedBy>
  <cp:revision>32</cp:revision>
  <dcterms:created xsi:type="dcterms:W3CDTF">2016-09-26T22:11:59Z</dcterms:created>
  <dcterms:modified xsi:type="dcterms:W3CDTF">2017-03-09T17:41:16Z</dcterms:modified>
</cp:coreProperties>
</file>