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97" r:id="rId3"/>
    <p:sldId id="399" r:id="rId4"/>
    <p:sldId id="400" r:id="rId5"/>
    <p:sldId id="401" r:id="rId6"/>
    <p:sldId id="391" r:id="rId7"/>
    <p:sldId id="404" r:id="rId8"/>
    <p:sldId id="405" r:id="rId9"/>
    <p:sldId id="402" r:id="rId10"/>
    <p:sldId id="406" r:id="rId11"/>
    <p:sldId id="295" r:id="rId12"/>
    <p:sldId id="411" r:id="rId13"/>
    <p:sldId id="412" r:id="rId14"/>
    <p:sldId id="413" r:id="rId15"/>
    <p:sldId id="407" r:id="rId16"/>
    <p:sldId id="416" r:id="rId17"/>
    <p:sldId id="398" r:id="rId18"/>
    <p:sldId id="417" r:id="rId19"/>
    <p:sldId id="418" r:id="rId20"/>
    <p:sldId id="419" r:id="rId21"/>
    <p:sldId id="420" r:id="rId22"/>
    <p:sldId id="285" r:id="rId23"/>
    <p:sldId id="422" r:id="rId24"/>
    <p:sldId id="423" r:id="rId25"/>
    <p:sldId id="428" r:id="rId26"/>
    <p:sldId id="429" r:id="rId27"/>
    <p:sldId id="424" r:id="rId28"/>
    <p:sldId id="426" r:id="rId29"/>
    <p:sldId id="431" r:id="rId30"/>
    <p:sldId id="425" r:id="rId31"/>
    <p:sldId id="433" r:id="rId32"/>
    <p:sldId id="430" r:id="rId33"/>
    <p:sldId id="434" r:id="rId34"/>
    <p:sldId id="435" r:id="rId35"/>
    <p:sldId id="319" r:id="rId36"/>
    <p:sldId id="302" r:id="rId37"/>
    <p:sldId id="408" r:id="rId38"/>
    <p:sldId id="396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0"/>
    <p:restoredTop sz="93793"/>
  </p:normalViewPr>
  <p:slideViewPr>
    <p:cSldViewPr>
      <p:cViewPr>
        <p:scale>
          <a:sx n="110" d="100"/>
          <a:sy n="110" d="100"/>
        </p:scale>
        <p:origin x="-184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451FF-C4BF-446A-84C4-07DEC2BA8985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CB1FA-BB70-4E1B-96B7-90E7E094EB6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493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B1FA-BB70-4E1B-96B7-90E7E094EB63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750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B1FA-BB70-4E1B-96B7-90E7E094EB63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7509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B1FA-BB70-4E1B-96B7-90E7E094EB6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750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8897B43-906C-234C-8DF4-8CBADCF365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25F31E6-272A-2D4D-BFC2-B00BB947DE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FAE155-03AA-7D4C-8460-5511B9D9D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B9A304-08F0-0444-AF7E-985B76E0F8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9530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A538-97B5-493B-8F6D-C4B5F60717E6}" type="datetimeFigureOut">
              <a:rPr lang="pt-BR" smtClean="0"/>
              <a:pPr/>
              <a:t>03/06/2019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14C7-EC64-4200-A30E-9180D5D653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piuff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ítulo 2"/>
          <p:cNvSpPr>
            <a:spLocks noGrp="1"/>
          </p:cNvSpPr>
          <p:nvPr>
            <p:ph type="subTitle" idx="1"/>
          </p:nvPr>
        </p:nvSpPr>
        <p:spPr>
          <a:xfrm>
            <a:off x="1103313" y="3500438"/>
            <a:ext cx="6905625" cy="2447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pt-BR" altLang="pt-BR" sz="3600" b="1" dirty="0">
                <a:solidFill>
                  <a:srgbClr val="A50021"/>
                </a:solidFill>
                <a:ea typeface="ＭＳ Ｐゴシック"/>
                <a:cs typeface="ＭＳ Ｐゴシック"/>
              </a:rPr>
              <a:t>TESTES DIAGNÓSTICOS </a:t>
            </a:r>
          </a:p>
          <a:p>
            <a:pPr eaLnBrk="1" hangingPunct="1"/>
            <a:endParaRPr lang="pt-BR" sz="2400" b="1" dirty="0">
              <a:solidFill>
                <a:srgbClr val="000000"/>
              </a:solidFill>
            </a:endParaRPr>
          </a:p>
          <a:p>
            <a:pPr eaLnBrk="1" hangingPunct="1"/>
            <a:endParaRPr lang="pt-BR" sz="2400" dirty="0">
              <a:solidFill>
                <a:srgbClr val="898989"/>
              </a:solidFill>
              <a:hlinkClick r:id="rId2"/>
            </a:endParaRP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260350"/>
            <a:ext cx="1628775" cy="180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Renato Moura\Documents\Corel Projects\LOGOS\MEB gray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24930" y="923301"/>
            <a:ext cx="2249852" cy="380201"/>
          </a:xfrm>
          <a:prstGeom prst="rect">
            <a:avLst/>
          </a:prstGeom>
          <a:noFill/>
        </p:spPr>
      </p:pic>
      <p:sp>
        <p:nvSpPr>
          <p:cNvPr id="15365" name="CaixaDeTexto 8"/>
          <p:cNvSpPr txBox="1">
            <a:spLocks noChangeArrowheads="1"/>
          </p:cNvSpPr>
          <p:nvPr/>
        </p:nvSpPr>
        <p:spPr bwMode="auto">
          <a:xfrm>
            <a:off x="1792288" y="2374900"/>
            <a:ext cx="5684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4400" b="1">
                <a:solidFill>
                  <a:srgbClr val="0070C0"/>
                </a:solidFill>
              </a:rPr>
              <a:t>Epidemiologia Analítica</a:t>
            </a:r>
            <a:endParaRPr lang="pt-BR" altLang="pt-BR" sz="440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275" y="499867"/>
            <a:ext cx="1565102" cy="98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E se eu mudar os pontos de corte?</a:t>
            </a:r>
            <a:endParaRPr lang="pt-BR" sz="4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5586990"/>
              </p:ext>
            </p:extLst>
          </p:nvPr>
        </p:nvGraphicFramePr>
        <p:xfrm>
          <a:off x="1835696" y="2132856"/>
          <a:ext cx="5472609" cy="3311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4203"/>
                <a:gridCol w="1824203"/>
                <a:gridCol w="1824203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 SIST.</a:t>
                      </a:r>
                    </a:p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SE</a:t>
                      </a:r>
                    </a:p>
                    <a:p>
                      <a:pPr algn="ctr" fontAlgn="b"/>
                      <a:endParaRPr lang="pt-BR" sz="2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SP</a:t>
                      </a:r>
                    </a:p>
                    <a:p>
                      <a:pPr algn="ctr" fontAlgn="b"/>
                      <a:endParaRPr lang="pt-BR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 smtClean="0">
                          <a:effectLst/>
                        </a:rPr>
                        <a:t>120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89,2%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52,0%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89654"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9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1" u="none" strike="noStrike" dirty="0" smtClean="0">
                          <a:effectLst/>
                        </a:rPr>
                        <a:t>130</a:t>
                      </a:r>
                      <a:endParaRPr lang="pt-BR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i="1" u="none" strike="noStrike" dirty="0" smtClean="0">
                          <a:effectLst/>
                        </a:rPr>
                        <a:t>60,0%</a:t>
                      </a:r>
                      <a:endParaRPr lang="pt-BR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i="1" u="none" strike="noStrike" dirty="0" smtClean="0">
                          <a:effectLst/>
                        </a:rPr>
                        <a:t>80,0%</a:t>
                      </a:r>
                      <a:endParaRPr lang="pt-BR" sz="2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9654">
                <a:tc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96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u="none" strike="noStrike" dirty="0" smtClean="0">
                          <a:effectLst/>
                        </a:rPr>
                        <a:t>140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15,0%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95,0%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6784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97187B-C56E-4047-9198-FF4B20F6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Por que isto acontece?</a:t>
            </a:r>
            <a:endParaRPr lang="pt-BR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1" cy="447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35896" y="1484784"/>
            <a:ext cx="504056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120: Mais sensível – pego quase todos os doentes</a:t>
            </a:r>
          </a:p>
          <a:p>
            <a:endParaRPr lang="pt-BR" dirty="0" smtClean="0"/>
          </a:p>
          <a:p>
            <a:r>
              <a:rPr lang="pt-BR" dirty="0" smtClean="0"/>
              <a:t>140: mais específico – não pego muito sadios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79512" y="5805264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 aí, como avaliar o melhor ponto de corte?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34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492776-622C-0546-9F1B-FCBE7934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64E5554-3900-4C46-B427-17EA214F3B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828" y="111518"/>
            <a:ext cx="8884344" cy="663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46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772816"/>
          </a:xfrm>
        </p:spPr>
        <p:txBody>
          <a:bodyPr>
            <a:noAutofit/>
          </a:bodyPr>
          <a:lstStyle/>
          <a:p>
            <a:r>
              <a:rPr lang="pt-BR" sz="2800" dirty="0" smtClean="0"/>
              <a:t>R</a:t>
            </a:r>
            <a:r>
              <a:rPr lang="pt-BR" sz="2800" dirty="0" smtClean="0"/>
              <a:t>elação gráfica entre </a:t>
            </a:r>
            <a:r>
              <a:rPr lang="pt-BR" sz="2800" dirty="0"/>
              <a:t>a sensibilidade e a especificidade </a:t>
            </a:r>
            <a:r>
              <a:rPr lang="pt-BR" sz="2800" dirty="0" smtClean="0"/>
              <a:t>- </a:t>
            </a:r>
            <a:r>
              <a:rPr lang="pt-BR" sz="2800" b="1" dirty="0" smtClean="0"/>
              <a:t>curva </a:t>
            </a:r>
            <a:r>
              <a:rPr lang="pt-BR" sz="2800" b="1" dirty="0"/>
              <a:t>ROC </a:t>
            </a:r>
            <a:r>
              <a:rPr lang="pt-BR" sz="2800" dirty="0"/>
              <a:t>(</a:t>
            </a:r>
            <a:r>
              <a:rPr lang="pt-BR" sz="2800" dirty="0" err="1"/>
              <a:t>receiver</a:t>
            </a:r>
            <a:r>
              <a:rPr lang="pt-BR" sz="2800" dirty="0"/>
              <a:t> </a:t>
            </a:r>
            <a:r>
              <a:rPr lang="pt-BR" sz="2800" dirty="0" err="1"/>
              <a:t>operator</a:t>
            </a:r>
            <a:r>
              <a:rPr lang="pt-BR" sz="2800" dirty="0"/>
              <a:t> </a:t>
            </a:r>
            <a:r>
              <a:rPr lang="pt-BR" sz="2800" dirty="0" err="1"/>
              <a:t>characteristic</a:t>
            </a:r>
            <a:r>
              <a:rPr lang="pt-BR" sz="2800" dirty="0"/>
              <a:t> curve).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05235284-79C8-4D47-A1BA-56EA739675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25798"/>
            <a:ext cx="74549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391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2271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800" dirty="0"/>
              <a:t>Quanto mais próxima a curva estiver do canto superior esquerdo do gráfico, melhor será </a:t>
            </a:r>
            <a:r>
              <a:rPr lang="pt-BR" sz="2800" dirty="0">
                <a:solidFill>
                  <a:srgbClr val="FF0000"/>
                </a:solidFill>
              </a:rPr>
              <a:t>o poder discriminatório do teste diagnóstico </a:t>
            </a:r>
            <a:r>
              <a:rPr lang="pt-BR" sz="2800" dirty="0"/>
              <a:t>e quanto mais distante, </a:t>
            </a:r>
            <a:r>
              <a:rPr lang="pt-BR" sz="2800" u="sng" dirty="0"/>
              <a:t>até o limite da diagonal do gráfico</a:t>
            </a:r>
            <a:r>
              <a:rPr lang="pt-BR" sz="2800" dirty="0"/>
              <a:t>, pior será o seu poder de discriminar doentes e não doentes</a:t>
            </a:r>
            <a:br>
              <a:rPr lang="pt-BR" sz="2800" dirty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Pode servir como orientação para a escolha do </a:t>
            </a:r>
            <a:r>
              <a:rPr lang="pt-BR" sz="2800" dirty="0" smtClean="0">
                <a:solidFill>
                  <a:srgbClr val="FF0000"/>
                </a:solidFill>
              </a:rPr>
              <a:t>melhor ponto de corte de um teste diagnóstico </a:t>
            </a:r>
            <a:r>
              <a:rPr lang="pt-BR" sz="2800" dirty="0" smtClean="0"/>
              <a:t>que, em geral, localiza-se no extremo da curva próximo ao canto superior esquerdo do gráfico.</a:t>
            </a:r>
            <a:br>
              <a:rPr lang="pt-BR" sz="2800" dirty="0" smtClean="0"/>
            </a:b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Comparação de dois </a:t>
            </a:r>
            <a:r>
              <a:rPr lang="pt-BR" sz="2800" dirty="0" smtClean="0"/>
              <a:t>testes </a:t>
            </a:r>
            <a:r>
              <a:rPr lang="pt-BR" sz="2800" dirty="0"/>
              <a:t>diagnósticos para a </a:t>
            </a:r>
            <a:r>
              <a:rPr lang="pt-BR" sz="2800" dirty="0" smtClean="0"/>
              <a:t>mesma doença: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O poder </a:t>
            </a:r>
            <a:r>
              <a:rPr lang="pt-BR" sz="2800" dirty="0"/>
              <a:t>discriminatório do teste, pode ser mensurado através do cálculo da </a:t>
            </a:r>
            <a:r>
              <a:rPr lang="pt-BR" sz="2800" u="sng" dirty="0">
                <a:solidFill>
                  <a:srgbClr val="FF0000"/>
                </a:solidFill>
              </a:rPr>
              <a:t>área sob a curva </a:t>
            </a:r>
            <a:r>
              <a:rPr lang="pt-BR" sz="2800" u="sng" dirty="0" smtClean="0">
                <a:solidFill>
                  <a:srgbClr val="FF0000"/>
                </a:solidFill>
              </a:rPr>
              <a:t>ROC</a:t>
            </a:r>
            <a:r>
              <a:rPr lang="pt-BR" sz="2800" dirty="0" smtClean="0">
                <a:solidFill>
                  <a:srgbClr val="FF0000"/>
                </a:solidFill>
              </a:rPr>
              <a:t>: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  <a:r>
              <a:rPr lang="pt-BR" sz="2800" dirty="0"/>
              <a:t>quanto </a:t>
            </a:r>
            <a:r>
              <a:rPr lang="pt-BR" sz="2800" dirty="0">
                <a:solidFill>
                  <a:srgbClr val="FF0000"/>
                </a:solidFill>
              </a:rPr>
              <a:t>maior for a área, tanto melhor será o teste diagnóstico.</a:t>
            </a:r>
          </a:p>
        </p:txBody>
      </p:sp>
    </p:spTree>
    <p:extLst>
      <p:ext uri="{BB962C8B-B14F-4D97-AF65-F5344CB8AC3E}">
        <p14:creationId xmlns:p14="http://schemas.microsoft.com/office/powerpoint/2010/main" xmlns="" val="2850659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938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Como avaliar o melhor ponto de </a:t>
            </a:r>
            <a:r>
              <a:rPr lang="pt-BR" sz="3600" dirty="0" smtClean="0"/>
              <a:t>corte:</a:t>
            </a:r>
            <a:r>
              <a:rPr lang="pt-BR" sz="3600" dirty="0" smtClean="0"/>
              <a:t/>
            </a:r>
            <a:br>
              <a:rPr lang="pt-BR" sz="3600" dirty="0" smtClean="0"/>
            </a:br>
            <a:r>
              <a:rPr lang="pt-BR" sz="3600" dirty="0" smtClean="0"/>
              <a:t>Estudo sobre acurácia de diferentes padrões de medida da hipertensão arterial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23528" y="2348880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De </a:t>
            </a:r>
            <a:r>
              <a:rPr lang="pt-BR" sz="2400" dirty="0" smtClean="0"/>
              <a:t>León-Robert et al. </a:t>
            </a:r>
            <a:r>
              <a:rPr lang="pt-BR" sz="2400" dirty="0" err="1" smtClean="0"/>
              <a:t>Eficiencia</a:t>
            </a:r>
            <a:r>
              <a:rPr lang="pt-BR" sz="2400" dirty="0" smtClean="0"/>
              <a:t> entre </a:t>
            </a:r>
            <a:r>
              <a:rPr lang="pt-BR" sz="2400" dirty="0" err="1" smtClean="0"/>
              <a:t>los</a:t>
            </a:r>
            <a:r>
              <a:rPr lang="pt-BR" sz="2400" dirty="0" smtClean="0"/>
              <a:t> diferentes </a:t>
            </a:r>
            <a:r>
              <a:rPr lang="pt-BR" sz="2400" dirty="0" err="1" smtClean="0"/>
              <a:t>patrones</a:t>
            </a:r>
            <a:r>
              <a:rPr lang="pt-BR" sz="2400" dirty="0" smtClean="0"/>
              <a:t> de medida 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automonitorización</a:t>
            </a:r>
            <a:r>
              <a:rPr lang="pt-BR" sz="2400" dirty="0" smtClean="0"/>
              <a:t> de </a:t>
            </a:r>
            <a:r>
              <a:rPr lang="pt-BR" sz="2400" dirty="0" err="1" smtClean="0"/>
              <a:t>la</a:t>
            </a:r>
            <a:r>
              <a:rPr lang="pt-BR" sz="2400" dirty="0" smtClean="0"/>
              <a:t> </a:t>
            </a:r>
            <a:r>
              <a:rPr lang="pt-BR" sz="2400" dirty="0" err="1" smtClean="0"/>
              <a:t>presión</a:t>
            </a:r>
            <a:r>
              <a:rPr lang="pt-BR" sz="2400" dirty="0" smtClean="0"/>
              <a:t> arterial em </a:t>
            </a:r>
            <a:r>
              <a:rPr lang="pt-BR" sz="2400" dirty="0" err="1" smtClean="0"/>
              <a:t>el</a:t>
            </a:r>
            <a:r>
              <a:rPr lang="pt-BR" sz="2400" dirty="0" smtClean="0"/>
              <a:t> </a:t>
            </a:r>
            <a:r>
              <a:rPr lang="pt-BR" sz="2400" dirty="0" err="1" smtClean="0"/>
              <a:t>seguimiento</a:t>
            </a:r>
            <a:r>
              <a:rPr lang="pt-BR" sz="2400" dirty="0" smtClean="0"/>
              <a:t> </a:t>
            </a:r>
            <a:r>
              <a:rPr lang="pt-BR" sz="2400" dirty="0" err="1" smtClean="0"/>
              <a:t>del</a:t>
            </a:r>
            <a:r>
              <a:rPr lang="pt-BR" sz="2400" dirty="0" smtClean="0"/>
              <a:t> hipertenso em </a:t>
            </a:r>
            <a:r>
              <a:rPr lang="pt-BR" sz="2400" dirty="0" err="1" smtClean="0"/>
              <a:t>atención</a:t>
            </a:r>
            <a:r>
              <a:rPr lang="pt-BR" sz="2400" dirty="0" smtClean="0"/>
              <a:t> primaria. </a:t>
            </a:r>
            <a:r>
              <a:rPr lang="pt-BR" sz="2400" dirty="0" err="1"/>
              <a:t>Aten</a:t>
            </a:r>
            <a:r>
              <a:rPr lang="pt-BR" sz="2400" dirty="0"/>
              <a:t> Primaria. 2019 Apr;51(4):208-217.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4164571"/>
            <a:ext cx="792088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HBPM </a:t>
            </a:r>
            <a:r>
              <a:rPr lang="en-US" sz="2000" dirty="0" smtClean="0"/>
              <a:t>(home-BP-monitoring) protocol </a:t>
            </a:r>
            <a:r>
              <a:rPr lang="en-US" sz="2000" dirty="0"/>
              <a:t>consisted of </a:t>
            </a:r>
            <a:r>
              <a:rPr lang="en-US" sz="2000" dirty="0" smtClean="0"/>
              <a:t>recording 2 </a:t>
            </a:r>
            <a:r>
              <a:rPr lang="en-US" sz="2000" dirty="0"/>
              <a:t>measurements in the morning and 2 in the evening for 7 days. </a:t>
            </a:r>
            <a:endParaRPr lang="en-US" sz="2000" dirty="0" smtClean="0"/>
          </a:p>
          <a:p>
            <a:pPr algn="just"/>
            <a:r>
              <a:rPr lang="en-US" sz="2000" dirty="0" smtClean="0"/>
              <a:t>With </a:t>
            </a:r>
            <a:r>
              <a:rPr lang="en-US" sz="2000" dirty="0"/>
              <a:t>the records obtained, </a:t>
            </a:r>
            <a:r>
              <a:rPr lang="en-US" sz="2000" dirty="0" smtClean="0"/>
              <a:t>the different </a:t>
            </a:r>
            <a:r>
              <a:rPr lang="en-US" sz="2000" dirty="0"/>
              <a:t>HBPM patterns were established (7, 6, 5, 4, 3 days).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595742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7918752" cy="408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4795931" cy="263691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4211960" y="5805264"/>
            <a:ext cx="1584176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884368" y="2564904"/>
            <a:ext cx="1170863" cy="92333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Medida isolada consulta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7668344" y="3140968"/>
            <a:ext cx="269697" cy="1190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6372200" y="1196752"/>
            <a:ext cx="165618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347864" y="6093296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1396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352928" cy="2520280"/>
          </a:xfrm>
        </p:spPr>
        <p:txBody>
          <a:bodyPr>
            <a:noAutofit/>
          </a:bodyPr>
          <a:lstStyle/>
          <a:p>
            <a:r>
              <a:rPr lang="pt-BR" dirty="0" smtClean="0"/>
              <a:t>Sabemos pedir testes diagnósticos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r>
              <a:rPr lang="pt-BR" dirty="0" smtClean="0"/>
              <a:t>Peço um teste de cada vez</a:t>
            </a:r>
            <a:r>
              <a:rPr lang="pt-BR" dirty="0" smtClean="0"/>
              <a:t>?</a:t>
            </a:r>
          </a:p>
          <a:p>
            <a:endParaRPr lang="pt-BR" dirty="0" smtClean="0"/>
          </a:p>
          <a:p>
            <a:r>
              <a:rPr lang="pt-BR" dirty="0" smtClean="0"/>
              <a:t>Peço vários testes ao mesmo tempo?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3CAA522E-ACD7-3E4B-A25D-453711B2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pt-BR" sz="4000" dirty="0" err="1" smtClean="0"/>
              <a:t>Estratégia</a:t>
            </a:r>
            <a:r>
              <a:rPr lang="en-US" altLang="pt-BR" sz="4000" dirty="0" smtClean="0"/>
              <a:t> </a:t>
            </a:r>
            <a:r>
              <a:rPr lang="en-US" altLang="pt-BR" sz="4000" dirty="0"/>
              <a:t>dos testes </a:t>
            </a:r>
            <a:r>
              <a:rPr lang="pt-BR" altLang="pt-BR" sz="4000" dirty="0" smtClean="0"/>
              <a:t>múltiplos</a:t>
            </a:r>
            <a:endParaRPr lang="pt-BR" altLang="pt-BR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>
            <a:extLst>
              <a:ext uri="{FF2B5EF4-FFF2-40B4-BE49-F238E27FC236}">
                <a16:creationId xmlns:a16="http://schemas.microsoft.com/office/drawing/2014/main" xmlns="" id="{3CAA522E-ACD7-3E4B-A25D-453711B2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pt-BR" sz="4000" dirty="0" err="1" smtClean="0"/>
              <a:t>Estratégia</a:t>
            </a:r>
            <a:r>
              <a:rPr lang="en-US" altLang="pt-BR" sz="4000" dirty="0" smtClean="0"/>
              <a:t> </a:t>
            </a:r>
            <a:r>
              <a:rPr lang="en-US" altLang="pt-BR" sz="4000" dirty="0"/>
              <a:t>dos testes </a:t>
            </a:r>
            <a:r>
              <a:rPr lang="pt-BR" altLang="pt-BR" sz="4000" dirty="0" smtClean="0"/>
              <a:t>múltiplos</a:t>
            </a:r>
            <a:endParaRPr lang="pt-BR" altLang="pt-BR" sz="4000" dirty="0"/>
          </a:p>
        </p:txBody>
      </p:sp>
      <p:sp>
        <p:nvSpPr>
          <p:cNvPr id="29698" name="Espaço Reservado para Conteúdo 2">
            <a:extLst>
              <a:ext uri="{FF2B5EF4-FFF2-40B4-BE49-F238E27FC236}">
                <a16:creationId xmlns:a16="http://schemas.microsoft.com/office/drawing/2014/main" xmlns="" id="{2986F1CD-8F88-DD42-BBBB-E6442FE38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altLang="pt-BR" dirty="0" smtClean="0"/>
              <a:t>Testes em paralelo: realiza-se mais de um teste. </a:t>
            </a:r>
            <a:r>
              <a:rPr lang="pt-BR" altLang="pt-BR" dirty="0" smtClean="0">
                <a:solidFill>
                  <a:srgbClr val="FF0000"/>
                </a:solidFill>
              </a:rPr>
              <a:t>Se qualquer um deles der positivo</a:t>
            </a:r>
            <a:r>
              <a:rPr lang="pt-BR" altLang="pt-BR" dirty="0" smtClean="0"/>
              <a:t>, considera-se que o paciente tem a </a:t>
            </a:r>
            <a:r>
              <a:rPr lang="pt-BR" altLang="pt-BR" dirty="0" smtClean="0"/>
              <a:t>doença.</a:t>
            </a:r>
            <a:endParaRPr lang="pt-BR" altLang="pt-BR" dirty="0" smtClean="0"/>
          </a:p>
          <a:p>
            <a:pPr algn="just"/>
            <a:endParaRPr lang="pt-BR" altLang="pt-BR" dirty="0" smtClean="0"/>
          </a:p>
          <a:p>
            <a:pPr algn="just"/>
            <a:r>
              <a:rPr lang="pt-BR" altLang="pt-BR" dirty="0" smtClean="0"/>
              <a:t>Testes em série: realiza-se mais de um teste. Mas só se considera que o paciente tem a doença </a:t>
            </a:r>
            <a:r>
              <a:rPr lang="pt-BR" altLang="pt-BR" dirty="0" smtClean="0">
                <a:solidFill>
                  <a:srgbClr val="FF0000"/>
                </a:solidFill>
              </a:rPr>
              <a:t>se  pelo menos dois resultados de testes diferentes forem positivos.</a:t>
            </a:r>
            <a:endParaRPr lang="pt-BR" alt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09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xmlns="" id="{C92832ED-B6A8-0F4F-A0A7-389DCF3B2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>
                <a:solidFill>
                  <a:srgbClr val="FF0000"/>
                </a:solidFill>
              </a:rPr>
              <a:t>Testes Múltiplos: em paralelo</a:t>
            </a:r>
          </a:p>
        </p:txBody>
      </p:sp>
      <p:sp>
        <p:nvSpPr>
          <p:cNvPr id="325635" name="Text Box 3">
            <a:extLst>
              <a:ext uri="{FF2B5EF4-FFF2-40B4-BE49-F238E27FC236}">
                <a16:creationId xmlns:a16="http://schemas.microsoft.com/office/drawing/2014/main" xmlns="" id="{869C9D03-823E-8049-A670-8C49DDD11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68" y="2698198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Aumento da sensibilidade =&gt;    </a:t>
            </a:r>
          </a:p>
        </p:txBody>
      </p:sp>
      <p:sp>
        <p:nvSpPr>
          <p:cNvPr id="325636" name="Rectangle 4">
            <a:extLst>
              <a:ext uri="{FF2B5EF4-FFF2-40B4-BE49-F238E27FC236}">
                <a16:creationId xmlns:a16="http://schemas.microsoft.com/office/drawing/2014/main" xmlns="" id="{E92BD39F-CD2B-3545-827D-1768FCEE7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968" y="4069798"/>
            <a:ext cx="510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Diminuição da especificidade 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5637" name="Text Box 5">
            <a:extLst>
              <a:ext uri="{FF2B5EF4-FFF2-40B4-BE49-F238E27FC236}">
                <a16:creationId xmlns:a16="http://schemas.microsoft.com/office/drawing/2014/main" xmlns="" id="{0F598B5C-B972-8740-98C7-D084F155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8" y="2564904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Aumenta os VP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Diminui os FN</a:t>
            </a:r>
          </a:p>
        </p:txBody>
      </p:sp>
      <p:sp>
        <p:nvSpPr>
          <p:cNvPr id="325638" name="Text Box 6">
            <a:extLst>
              <a:ext uri="{FF2B5EF4-FFF2-40B4-BE49-F238E27FC236}">
                <a16:creationId xmlns:a16="http://schemas.microsoft.com/office/drawing/2014/main" xmlns="" id="{0FE67BBB-9229-F941-AE7C-D25CA913A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933056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Diminui os VN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Aumenta os FP</a:t>
            </a:r>
          </a:p>
        </p:txBody>
      </p:sp>
      <p:sp>
        <p:nvSpPr>
          <p:cNvPr id="325639" name="Text Box 7">
            <a:extLst>
              <a:ext uri="{FF2B5EF4-FFF2-40B4-BE49-F238E27FC236}">
                <a16:creationId xmlns:a16="http://schemas.microsoft.com/office/drawing/2014/main" xmlns="" id="{5B43CB28-3C0A-6F4D-8715-BB629B37D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707" y="5439811"/>
            <a:ext cx="4878259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0000"/>
                </a:solidFill>
                <a:latin typeface="Arial" charset="0"/>
              </a:rPr>
              <a:t>Deixa-se poucos positivos sem tratamento</a:t>
            </a:r>
          </a:p>
          <a:p>
            <a:pPr algn="ctr" eaLnBrk="1" hangingPunct="1">
              <a:defRPr/>
            </a:pPr>
            <a:endParaRPr lang="pt-BR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pt-BR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Perigo: Tratar alguns “sadios”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1520" y="980728"/>
            <a:ext cx="871296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Por exemplo: </a:t>
            </a:r>
            <a:endParaRPr lang="pt-BR" sz="2000" b="1" dirty="0" smtClean="0"/>
          </a:p>
          <a:p>
            <a:r>
              <a:rPr lang="pt-BR" sz="2000" b="1" dirty="0" smtClean="0"/>
              <a:t>C</a:t>
            </a:r>
            <a:r>
              <a:rPr lang="pt-BR" sz="2000" b="1" dirty="0" smtClean="0"/>
              <a:t>onsidero </a:t>
            </a:r>
            <a:r>
              <a:rPr lang="pt-BR" sz="2000" b="1" dirty="0" smtClean="0"/>
              <a:t>hipertensos pacientes com medida elevada de PA no consultório </a:t>
            </a:r>
            <a:r>
              <a:rPr lang="pt-BR" sz="2000" b="1" dirty="0" smtClean="0"/>
              <a:t>OU </a:t>
            </a:r>
            <a:r>
              <a:rPr lang="pt-BR" sz="2000" b="1" dirty="0" smtClean="0"/>
              <a:t>elevada na automedição em </a:t>
            </a:r>
            <a:r>
              <a:rPr lang="pt-BR" sz="2000" b="1" dirty="0" smtClean="0"/>
              <a:t>casa.</a:t>
            </a: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1318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utoUpdateAnimBg="0"/>
      <p:bldP spid="325635" grpId="0" autoUpdateAnimBg="0"/>
      <p:bldP spid="325636" grpId="0" autoUpdateAnimBg="0"/>
      <p:bldP spid="325637" grpId="0" autoUpdateAnimBg="0"/>
      <p:bldP spid="325638" grpId="0" autoUpdateAnimBg="0"/>
      <p:bldP spid="3256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Recordando...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Todo mundo lembra os conceitos de sensibilidade e especificidade? E </a:t>
            </a:r>
            <a:r>
              <a:rPr lang="pt-BR" sz="2800" dirty="0" err="1" smtClean="0"/>
              <a:t>acurácia</a:t>
            </a:r>
            <a:r>
              <a:rPr lang="pt-BR" sz="2800" dirty="0" smtClean="0"/>
              <a:t>?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Como escolho os testes diagnósticos que vou usar? Pela sensibilidade? Pela especificidade</a:t>
            </a:r>
            <a:r>
              <a:rPr lang="pt-BR" sz="2800" dirty="0" smtClean="0"/>
              <a:t>?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Quem determina se um teste diagnóstico é bom (acurado?) para ser usado na prática médica?</a:t>
            </a:r>
            <a:endParaRPr lang="pt-BR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xmlns="" id="{0FDE91E5-0FD2-574D-A3CB-1D3ADB6DE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noFill/>
        </p:spPr>
        <p:txBody>
          <a:bodyPr anchor="t">
            <a:normAutofit/>
          </a:bodyPr>
          <a:lstStyle/>
          <a:p>
            <a:pPr eaLnBrk="1" hangingPunct="1"/>
            <a:r>
              <a:rPr lang="pt-BR" altLang="pt-BR" sz="3600" dirty="0">
                <a:solidFill>
                  <a:schemeClr val="tx2"/>
                </a:solidFill>
              </a:rPr>
              <a:t>Testes Múltiplos: em série</a:t>
            </a:r>
          </a:p>
        </p:txBody>
      </p:sp>
      <p:sp>
        <p:nvSpPr>
          <p:cNvPr id="326659" name="Text Box 3">
            <a:extLst>
              <a:ext uri="{FF2B5EF4-FFF2-40B4-BE49-F238E27FC236}">
                <a16:creationId xmlns:a16="http://schemas.microsoft.com/office/drawing/2014/main" xmlns="" id="{75C67D5D-5A64-A340-842E-AD142AAFE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3140968"/>
            <a:ext cx="464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tx2"/>
                </a:solidFill>
                <a:latin typeface="Arial" panose="020B0604020202020204" pitchFamily="34" charset="0"/>
              </a:rPr>
              <a:t>Aumento da especificidade =&gt;    </a:t>
            </a:r>
          </a:p>
        </p:txBody>
      </p:sp>
      <p:sp>
        <p:nvSpPr>
          <p:cNvPr id="326660" name="Rectangle 4">
            <a:extLst>
              <a:ext uri="{FF2B5EF4-FFF2-40B4-BE49-F238E27FC236}">
                <a16:creationId xmlns:a16="http://schemas.microsoft.com/office/drawing/2014/main" xmlns="" id="{90D64268-DB2A-B04E-BF74-5D0BC7476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64" y="4113640"/>
            <a:ext cx="510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Diminuição da sensibilidade =&gt;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6661" name="Text Box 5">
            <a:extLst>
              <a:ext uri="{FF2B5EF4-FFF2-40B4-BE49-F238E27FC236}">
                <a16:creationId xmlns:a16="http://schemas.microsoft.com/office/drawing/2014/main" xmlns="" id="{83EE8050-BC7D-A14F-B881-1200D92CA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2996952"/>
            <a:ext cx="30053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Aumenta os VN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Diminui os FP</a:t>
            </a:r>
          </a:p>
        </p:txBody>
      </p:sp>
      <p:sp>
        <p:nvSpPr>
          <p:cNvPr id="326662" name="Text Box 6">
            <a:extLst>
              <a:ext uri="{FF2B5EF4-FFF2-40B4-BE49-F238E27FC236}">
                <a16:creationId xmlns:a16="http://schemas.microsoft.com/office/drawing/2014/main" xmlns="" id="{FC324164-1F3E-A94D-A125-A1DAF9562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33056"/>
            <a:ext cx="251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Diminui os VP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Aumenta os FN</a:t>
            </a:r>
          </a:p>
        </p:txBody>
      </p:sp>
      <p:sp>
        <p:nvSpPr>
          <p:cNvPr id="326663" name="Text Box 7">
            <a:extLst>
              <a:ext uri="{FF2B5EF4-FFF2-40B4-BE49-F238E27FC236}">
                <a16:creationId xmlns:a16="http://schemas.microsoft.com/office/drawing/2014/main" xmlns="" id="{C688EFD1-35CE-C342-B6C1-BF6D1893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344" y="5257384"/>
            <a:ext cx="6027738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b="1" dirty="0">
                <a:latin typeface="Arial" charset="0"/>
              </a:rPr>
              <a:t>Trata-se poucos sadios</a:t>
            </a:r>
          </a:p>
          <a:p>
            <a:pPr algn="ctr" eaLnBrk="1" hangingPunct="1">
              <a:defRPr/>
            </a:pPr>
            <a:endParaRPr lang="pt-BR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pt-BR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Perigo: Deixar positivos sem tratamento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79512" y="980728"/>
            <a:ext cx="8964488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Por exemplo: </a:t>
            </a:r>
            <a:endParaRPr lang="pt-BR" sz="2000" b="1" dirty="0" smtClean="0"/>
          </a:p>
          <a:p>
            <a:r>
              <a:rPr lang="pt-BR" sz="2000" b="1" dirty="0" smtClean="0"/>
              <a:t>M</a:t>
            </a:r>
            <a:r>
              <a:rPr lang="pt-BR" sz="2000" b="1" dirty="0" smtClean="0"/>
              <a:t>edida de PA alta </a:t>
            </a:r>
            <a:r>
              <a:rPr lang="pt-BR" sz="2000" b="1" dirty="0" smtClean="0"/>
              <a:t>no </a:t>
            </a:r>
            <a:r>
              <a:rPr lang="pt-BR" sz="2000" b="1" dirty="0" smtClean="0"/>
              <a:t>consultório, mas relato PA baixa casa - </a:t>
            </a:r>
            <a:r>
              <a:rPr lang="pt-BR" sz="2000" b="1" dirty="0" smtClean="0">
                <a:solidFill>
                  <a:srgbClr val="FF0000"/>
                </a:solidFill>
              </a:rPr>
              <a:t>síndrome </a:t>
            </a:r>
            <a:r>
              <a:rPr lang="pt-BR" sz="2000" b="1" dirty="0" smtClean="0">
                <a:solidFill>
                  <a:srgbClr val="FF0000"/>
                </a:solidFill>
              </a:rPr>
              <a:t>do jaleco branco</a:t>
            </a:r>
            <a:r>
              <a:rPr lang="pt-BR" sz="2000" b="1" dirty="0" smtClean="0">
                <a:solidFill>
                  <a:srgbClr val="FF0000"/>
                </a:solidFill>
              </a:rPr>
              <a:t>?</a:t>
            </a:r>
            <a:endParaRPr lang="pt-BR" sz="2000" b="1" dirty="0" smtClean="0"/>
          </a:p>
          <a:p>
            <a:r>
              <a:rPr lang="pt-BR" sz="2000" b="1" dirty="0" smtClean="0"/>
              <a:t>Peço MAPA. </a:t>
            </a:r>
            <a:endParaRPr lang="pt-BR" sz="2000" b="1" dirty="0" smtClean="0"/>
          </a:p>
          <a:p>
            <a:r>
              <a:rPr lang="pt-BR" sz="2000" b="1" dirty="0" smtClean="0"/>
              <a:t>Se </a:t>
            </a:r>
            <a:r>
              <a:rPr lang="pt-BR" sz="2000" b="1" dirty="0" smtClean="0"/>
              <a:t>também for positivo, confirmo o diagnóstico de </a:t>
            </a:r>
            <a:r>
              <a:rPr lang="pt-BR" sz="2000" b="1" dirty="0" smtClean="0"/>
              <a:t>HA.</a:t>
            </a:r>
          </a:p>
          <a:p>
            <a:r>
              <a:rPr lang="pt-BR" sz="2000" b="1" dirty="0" smtClean="0"/>
              <a:t>Se der negativo, descarto HA.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3559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utoUpdateAnimBg="0"/>
      <p:bldP spid="326659" grpId="0" autoUpdateAnimBg="0"/>
      <p:bldP spid="326660" grpId="0" autoUpdateAnimBg="0"/>
      <p:bldP spid="326661" grpId="0" autoUpdateAnimBg="0"/>
      <p:bldP spid="326662" grpId="0" autoUpdateAnimBg="0"/>
      <p:bldP spid="32666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/>
              <a:t>Como interpretar os resultados de um teste diagnóstico?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976142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/>
          <a:p>
            <a:r>
              <a:rPr lang="pt-BR" sz="3600" dirty="0"/>
              <a:t>Valor Preditivo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579296" cy="55732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Ao solicitar um teste diagnóstico, o médico leva em conta </a:t>
            </a:r>
            <a:r>
              <a:rPr lang="pt-BR" dirty="0" smtClean="0"/>
              <a:t>as propriedades do teste: </a:t>
            </a:r>
            <a:r>
              <a:rPr lang="pt-BR" dirty="0"/>
              <a:t>sensibilidade e </a:t>
            </a:r>
            <a:r>
              <a:rPr lang="pt-BR" dirty="0" smtClean="0"/>
              <a:t>especificidade</a:t>
            </a:r>
            <a:r>
              <a:rPr lang="pt-BR" dirty="0"/>
              <a:t>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Entretanto, dado que o exame foi realizado, qual a probabilidade de um resultado positivo ter realmente identificado a doença</a:t>
            </a:r>
            <a:r>
              <a:rPr lang="pt-BR" dirty="0" smtClean="0"/>
              <a:t>? Qual a probabilidade de um teste negativo ter realmente afastado a doença?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Estas probabilidades, </a:t>
            </a:r>
            <a:r>
              <a:rPr lang="pt-BR" dirty="0">
                <a:solidFill>
                  <a:srgbClr val="FF0000"/>
                </a:solidFill>
              </a:rPr>
              <a:t>dados os resultados de um teste diagnóstico</a:t>
            </a:r>
            <a:r>
              <a:rPr lang="pt-BR" dirty="0"/>
              <a:t>, </a:t>
            </a:r>
            <a:r>
              <a:rPr lang="pt-BR" dirty="0" smtClean="0"/>
              <a:t>constituem o </a:t>
            </a:r>
            <a:r>
              <a:rPr lang="pt-BR" b="1" dirty="0"/>
              <a:t>valor preditivo do teste</a:t>
            </a:r>
            <a:r>
              <a:rPr lang="pt-BR" dirty="0"/>
              <a:t>, que pode ser dividido em: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Valor Preditivo Positivo (VPP)</a:t>
            </a:r>
          </a:p>
          <a:p>
            <a:pPr algn="just"/>
            <a:r>
              <a:rPr lang="pt-BR" dirty="0"/>
              <a:t>Valor Preditivo Negativo (VPN)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32BF4F42-A0CC-CF46-AD1E-1DA59A5C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9949090"/>
              </p:ext>
            </p:extLst>
          </p:nvPr>
        </p:nvGraphicFramePr>
        <p:xfrm>
          <a:off x="250825" y="260350"/>
          <a:ext cx="8497887" cy="4109084"/>
        </p:xfrm>
        <a:graphic>
          <a:graphicData uri="http://schemas.openxmlformats.org/drawingml/2006/table">
            <a:tbl>
              <a:tblPr/>
              <a:tblGrid>
                <a:gridCol w="792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Ao mensurar a pressão do paciente, detectei valores de 130/86. Ele é hipertenso mesmo? </a:t>
                      </a:r>
                      <a:endParaRPr kumimoji="0" lang="pt-BR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Hipertensos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Testes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348 (VP)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 (FP)</a:t>
                      </a:r>
                      <a:endParaRPr lang="pt-BR" sz="2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 (FN)</a:t>
                      </a:r>
                      <a:endParaRPr lang="pt-BR" sz="24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 (VN)</a:t>
                      </a:r>
                      <a:endParaRPr lang="pt-BR" sz="2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4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648</a:t>
                      </a:r>
                      <a:endParaRPr lang="pt-BR" sz="24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2EBE3E-95F1-EF4F-9A46-7C0A07048CEA}"/>
              </a:ext>
            </a:extLst>
          </p:cNvPr>
          <p:cNvSpPr txBox="1"/>
          <p:nvPr/>
        </p:nvSpPr>
        <p:spPr>
          <a:xfrm>
            <a:off x="323528" y="5153306"/>
            <a:ext cx="2656561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>
                <a:solidFill>
                  <a:schemeClr val="bg1"/>
                </a:solidFill>
              </a:rPr>
              <a:t>Valor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preditivo</a:t>
            </a:r>
            <a:r>
              <a:rPr lang="en-US" altLang="pt-BR" sz="2800" b="1" dirty="0">
                <a:solidFill>
                  <a:schemeClr val="bg1"/>
                </a:solidFill>
              </a:rPr>
              <a:t> 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+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3491880" y="4999418"/>
            <a:ext cx="54006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pt-BR" sz="2400" b="1" dirty="0" err="1" smtClean="0">
                <a:solidFill>
                  <a:schemeClr val="bg1"/>
                </a:solidFill>
              </a:rPr>
              <a:t>Qual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a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probabilidade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deste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paciente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ser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hipertenso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, dado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que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o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teste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é +?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25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32BF4F42-A0CC-CF46-AD1E-1DA59A5C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847798"/>
              </p:ext>
            </p:extLst>
          </p:nvPr>
        </p:nvGraphicFramePr>
        <p:xfrm>
          <a:off x="250825" y="260350"/>
          <a:ext cx="8497887" cy="4109084"/>
        </p:xfrm>
        <a:graphic>
          <a:graphicData uri="http://schemas.openxmlformats.org/drawingml/2006/table">
            <a:tbl>
              <a:tblPr/>
              <a:tblGrid>
                <a:gridCol w="792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7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Ao mensurar a pressão do paciente, detectei valores de 130/86. Ele é um verdadeiro positivo? </a:t>
                      </a:r>
                      <a:endParaRPr kumimoji="0" lang="pt-BR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Hipertensos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Testes +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78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348 (VP)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 (FP)</a:t>
                      </a:r>
                      <a:endParaRPr lang="pt-BR" sz="2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4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 (FN)</a:t>
                      </a:r>
                      <a:endParaRPr lang="pt-BR" sz="24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 (VN)</a:t>
                      </a:r>
                      <a:endParaRPr lang="pt-BR" sz="2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4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648</a:t>
                      </a:r>
                      <a:endParaRPr lang="pt-BR" sz="24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4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2EBE3E-95F1-EF4F-9A46-7C0A07048CEA}"/>
              </a:ext>
            </a:extLst>
          </p:cNvPr>
          <p:cNvSpPr txBox="1"/>
          <p:nvPr/>
        </p:nvSpPr>
        <p:spPr>
          <a:xfrm>
            <a:off x="390612" y="4845267"/>
            <a:ext cx="2656561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>
                <a:solidFill>
                  <a:schemeClr val="bg1"/>
                </a:solidFill>
              </a:rPr>
              <a:t>Valor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preditivo</a:t>
            </a:r>
            <a:r>
              <a:rPr lang="en-US" altLang="pt-BR" sz="2800" b="1" dirty="0">
                <a:solidFill>
                  <a:schemeClr val="bg1"/>
                </a:solidFill>
              </a:rPr>
              <a:t> 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+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3275856" y="4834725"/>
            <a:ext cx="4700077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pt-BR" sz="2400" b="1" dirty="0" smtClean="0">
                <a:solidFill>
                  <a:schemeClr val="bg1"/>
                </a:solidFill>
              </a:rPr>
              <a:t>VP/(VP+FP) = 348/452 = 77% 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7446" y="5517232"/>
            <a:ext cx="882905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Repare que os dados são de uma determinada população </a:t>
            </a:r>
            <a:r>
              <a:rPr lang="pt-BR" sz="2400" b="1" dirty="0" smtClean="0"/>
              <a:t>       (</a:t>
            </a:r>
            <a:r>
              <a:rPr lang="pt-BR" sz="2400" b="1" dirty="0" smtClean="0"/>
              <a:t>estudo de validade diagnóstica), da qual </a:t>
            </a:r>
            <a:r>
              <a:rPr lang="pt-BR" sz="2400" b="1" dirty="0" smtClean="0">
                <a:solidFill>
                  <a:srgbClr val="FF0000"/>
                </a:solidFill>
              </a:rPr>
              <a:t>conheço a prevalência </a:t>
            </a:r>
            <a:r>
              <a:rPr lang="pt-BR" sz="2400" b="1" dirty="0" smtClean="0"/>
              <a:t>de hipertensos = 52,7%. E na vida real?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02366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690A213F-AE32-304B-BD99-72AD743E5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5320308"/>
              </p:ext>
            </p:extLst>
          </p:nvPr>
        </p:nvGraphicFramePr>
        <p:xfrm>
          <a:off x="250825" y="260350"/>
          <a:ext cx="8497887" cy="4640160"/>
        </p:xfrm>
        <a:graphic>
          <a:graphicData uri="http://schemas.openxmlformats.org/drawingml/2006/table">
            <a:tbl>
              <a:tblPr/>
              <a:tblGrid>
                <a:gridCol w="1366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4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Ao mensurar a pressão do paciente, detectei valores de 120/80. Ele é normotenso mesmo? </a:t>
                      </a:r>
                      <a:endParaRPr kumimoji="0" lang="pt-BR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9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Hipertensos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348 (VP)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 (FP)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452</a:t>
                      </a: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 (FN)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 (VN)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648</a:t>
                      </a:r>
                      <a:endParaRPr kumimoji="0" lang="pt-BR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580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3C5BBE-0947-7441-98CC-0AE01CFED8F0}"/>
              </a:ext>
            </a:extLst>
          </p:cNvPr>
          <p:cNvSpPr txBox="1"/>
          <p:nvPr/>
        </p:nvSpPr>
        <p:spPr>
          <a:xfrm>
            <a:off x="539552" y="5038453"/>
            <a:ext cx="2477025" cy="95410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>
                <a:solidFill>
                  <a:schemeClr val="bg1"/>
                </a:solidFill>
              </a:rPr>
              <a:t>Valor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preditivo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 smtClean="0">
                <a:solidFill>
                  <a:schemeClr val="bg1"/>
                </a:solidFill>
              </a:rPr>
              <a:t>negativo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3419872" y="4888794"/>
            <a:ext cx="540060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pt-BR" sz="2400" b="1" dirty="0" err="1" smtClean="0">
                <a:solidFill>
                  <a:schemeClr val="bg1"/>
                </a:solidFill>
              </a:rPr>
              <a:t>Qual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a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probabilidade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deste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paciente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ser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normotenso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, dado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que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o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teste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 é </a:t>
            </a:r>
            <a:r>
              <a:rPr lang="en-US" altLang="pt-BR" sz="2400" b="1" dirty="0" err="1" smtClean="0">
                <a:solidFill>
                  <a:schemeClr val="bg1"/>
                </a:solidFill>
              </a:rPr>
              <a:t>negativo</a:t>
            </a:r>
            <a:r>
              <a:rPr lang="en-US" altLang="pt-BR" sz="2400" b="1" dirty="0" smtClean="0">
                <a:solidFill>
                  <a:schemeClr val="bg1"/>
                </a:solidFill>
              </a:rPr>
              <a:t>?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280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690A213F-AE32-304B-BD99-72AD743E5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7940994"/>
              </p:ext>
            </p:extLst>
          </p:nvPr>
        </p:nvGraphicFramePr>
        <p:xfrm>
          <a:off x="179512" y="0"/>
          <a:ext cx="8497887" cy="4640160"/>
        </p:xfrm>
        <a:graphic>
          <a:graphicData uri="http://schemas.openxmlformats.org/drawingml/2006/table">
            <a:tbl>
              <a:tblPr/>
              <a:tblGrid>
                <a:gridCol w="1366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40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Ao mensurar a pressão do paciente, detectei valores de 120/80. Ele é normotenso mesmo? </a:t>
                      </a:r>
                      <a:endParaRPr kumimoji="0" lang="pt-BR" sz="2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9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Hipertensos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348 (VP)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104 (FP)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4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452</a:t>
                      </a:r>
                      <a:endParaRPr lang="pt-BR" sz="24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 (FN)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 (VN)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648</a:t>
                      </a:r>
                      <a:endParaRPr kumimoji="0" lang="pt-BR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580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3C5BBE-0947-7441-98CC-0AE01CFED8F0}"/>
              </a:ext>
            </a:extLst>
          </p:cNvPr>
          <p:cNvSpPr txBox="1"/>
          <p:nvPr/>
        </p:nvSpPr>
        <p:spPr>
          <a:xfrm>
            <a:off x="395536" y="4797152"/>
            <a:ext cx="2477025" cy="95410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smtClean="0">
                <a:solidFill>
                  <a:schemeClr val="bg1"/>
                </a:solidFill>
              </a:rPr>
              <a:t>Valor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preditivo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 smtClean="0">
                <a:solidFill>
                  <a:schemeClr val="bg1"/>
                </a:solidFill>
              </a:rPr>
              <a:t>negativo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3275856" y="5013176"/>
            <a:ext cx="54006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pt-BR" sz="2400" b="1" dirty="0" smtClean="0">
                <a:solidFill>
                  <a:schemeClr val="bg1"/>
                </a:solidFill>
              </a:rPr>
              <a:t>VPN= VN/VN+FN = 416/648 =64,2%</a:t>
            </a:r>
            <a:endParaRPr lang="pt-BR" alt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5842337"/>
            <a:ext cx="892899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Repare que os dados são de uma determinada população (estudo de validade diagnóstica), da qual </a:t>
            </a:r>
            <a:r>
              <a:rPr lang="pt-BR" sz="2000" b="1" dirty="0" smtClean="0">
                <a:solidFill>
                  <a:srgbClr val="FF0000"/>
                </a:solidFill>
              </a:rPr>
              <a:t>conheço a prevalência </a:t>
            </a:r>
            <a:r>
              <a:rPr lang="pt-BR" sz="2000" b="1" dirty="0" smtClean="0"/>
              <a:t>de hipertensos = 52,7%. E na vida real?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17774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Como interpretar os resultados, quando não conheço a prevalência?</a:t>
            </a:r>
            <a:endParaRPr lang="pt-BR" sz="3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51520" y="198884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dirty="0" smtClean="0"/>
              <a:t>Usamos o conceito de probabilidade pré-teste e pós-teste: </a:t>
            </a:r>
          </a:p>
          <a:p>
            <a:pPr algn="just"/>
            <a:r>
              <a:rPr lang="pt-BR" sz="2400" dirty="0" smtClean="0"/>
              <a:t>Eu atribuo uma probabilidade (pré-teste) ao paciente ao colher a anamnese (idade + sexo + queixas).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Quando o teste vem positivo, eu interpreto de acordo com esta probabilidade e com as características do teste = probabilidade pós-teste.</a:t>
            </a:r>
            <a:endParaRPr lang="pt-BR" sz="2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94FEBD9-848E-C64F-BB7D-3EA25C835B0D}"/>
              </a:ext>
            </a:extLst>
          </p:cNvPr>
          <p:cNvSpPr txBox="1">
            <a:spLocks/>
          </p:cNvSpPr>
          <p:nvPr/>
        </p:nvSpPr>
        <p:spPr>
          <a:xfrm>
            <a:off x="251520" y="494116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pt-BR" sz="2400" b="1" dirty="0"/>
              <a:t>Como </a:t>
            </a:r>
            <a:r>
              <a:rPr lang="en-US" altLang="pt-BR" sz="2400" b="1" dirty="0" err="1"/>
              <a:t>calcular</a:t>
            </a:r>
            <a:r>
              <a:rPr lang="en-US" altLang="pt-BR" sz="2400" b="1" dirty="0"/>
              <a:t> a </a:t>
            </a:r>
            <a:r>
              <a:rPr lang="en-US" altLang="pt-BR" sz="2400" b="1" dirty="0" err="1"/>
              <a:t>probabilidade</a:t>
            </a:r>
            <a:r>
              <a:rPr lang="en-US" altLang="pt-BR" sz="2400" b="1" dirty="0"/>
              <a:t> </a:t>
            </a:r>
            <a:r>
              <a:rPr lang="en-US" altLang="pt-BR" sz="2400" b="1" dirty="0" err="1"/>
              <a:t>pós-teste</a:t>
            </a:r>
            <a:r>
              <a:rPr lang="en-US" altLang="pt-BR" sz="2400" b="1" dirty="0" smtClean="0"/>
              <a:t>?</a:t>
            </a:r>
          </a:p>
          <a:p>
            <a:endParaRPr lang="en-US" altLang="pt-BR" sz="2400" b="1" dirty="0" smtClean="0"/>
          </a:p>
          <a:p>
            <a:r>
              <a:rPr lang="en-US" altLang="pt-BR" sz="2400" b="1" dirty="0" err="1" smtClean="0"/>
              <a:t>Usar</a:t>
            </a:r>
            <a:r>
              <a:rPr lang="en-US" altLang="pt-BR" sz="2400" b="1" dirty="0" smtClean="0"/>
              <a:t> </a:t>
            </a:r>
            <a:r>
              <a:rPr lang="en-US" altLang="pt-BR" sz="2400" b="1" dirty="0" err="1" smtClean="0"/>
              <a:t>razão</a:t>
            </a:r>
            <a:r>
              <a:rPr lang="en-US" altLang="pt-BR" sz="2400" b="1" dirty="0" smtClean="0"/>
              <a:t> de </a:t>
            </a:r>
            <a:r>
              <a:rPr lang="en-US" altLang="pt-BR" sz="2400" b="1" dirty="0" err="1" smtClean="0"/>
              <a:t>verossimilhança</a:t>
            </a:r>
            <a:endParaRPr lang="pt-BR" alt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39334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9780A-F757-3747-961A-5657F421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dirty="0"/>
              <a:t>Razão de Verossimilhança </a:t>
            </a:r>
            <a:r>
              <a:rPr lang="pt-BR" sz="3200" b="1" dirty="0"/>
              <a:t>(+ ou </a:t>
            </a:r>
            <a:r>
              <a:rPr lang="pt-BR" sz="3200" b="1" dirty="0" smtClean="0"/>
              <a:t>-) </a:t>
            </a:r>
            <a:r>
              <a:rPr lang="pt-BR" sz="3200" dirty="0" smtClean="0"/>
              <a:t>de </a:t>
            </a:r>
            <a:r>
              <a:rPr lang="pt-BR" sz="3200" dirty="0"/>
              <a:t>um teste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396E9DD-D7E9-B145-9A5E-41103E02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50" y="1087695"/>
            <a:ext cx="8893175" cy="16843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t-BR" sz="2400" b="1" dirty="0"/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2400" b="1" dirty="0"/>
              <a:t>           </a:t>
            </a:r>
            <a:r>
              <a:rPr lang="pt-BR" sz="2800" b="1" dirty="0"/>
              <a:t>Probabilidade de </a:t>
            </a:r>
            <a:r>
              <a:rPr lang="pt-BR" sz="2800" b="1" dirty="0" smtClean="0"/>
              <a:t>estar diante de </a:t>
            </a:r>
            <a:r>
              <a:rPr lang="pt-BR" sz="2800" b="1" dirty="0" smtClean="0">
                <a:solidFill>
                  <a:srgbClr val="FF0000"/>
                </a:solidFill>
              </a:rPr>
              <a:t>um doente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2800" b="1" dirty="0" smtClean="0"/>
              <a:t> </a:t>
            </a:r>
            <a:endParaRPr lang="pt-BR" sz="2800" b="1" dirty="0"/>
          </a:p>
          <a:p>
            <a:pPr>
              <a:lnSpc>
                <a:spcPts val="1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2800" b="1" dirty="0"/>
              <a:t>RV=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t-BR" sz="2800" b="1" dirty="0"/>
              <a:t>          Probabilidade de </a:t>
            </a:r>
            <a:r>
              <a:rPr lang="pt-BR" sz="2800" b="1" dirty="0" smtClean="0"/>
              <a:t>estar diante de </a:t>
            </a:r>
            <a:r>
              <a:rPr lang="pt-BR" sz="2800" b="1" dirty="0" smtClean="0">
                <a:solidFill>
                  <a:srgbClr val="FF0000"/>
                </a:solidFill>
              </a:rPr>
              <a:t>um </a:t>
            </a:r>
            <a:r>
              <a:rPr lang="pt-BR" sz="2800" b="1" dirty="0">
                <a:solidFill>
                  <a:srgbClr val="FF0000"/>
                </a:solidFill>
              </a:rPr>
              <a:t>não doente </a:t>
            </a:r>
            <a:r>
              <a:rPr lang="pt-BR" sz="2800" b="1" dirty="0"/>
              <a:t>		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81814AEC-3E25-9B45-B7BB-1BFCBFC032FB}"/>
              </a:ext>
            </a:extLst>
          </p:cNvPr>
          <p:cNvCxnSpPr/>
          <p:nvPr/>
        </p:nvCxnSpPr>
        <p:spPr>
          <a:xfrm>
            <a:off x="987607" y="1916832"/>
            <a:ext cx="7775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Retângulo 8">
            <a:extLst>
              <a:ext uri="{FF2B5EF4-FFF2-40B4-BE49-F238E27FC236}">
                <a16:creationId xmlns:a16="http://schemas.microsoft.com/office/drawing/2014/main" xmlns="" id="{13D0F19E-3875-BA4F-8739-864E2F73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780928"/>
            <a:ext cx="76327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</a:rPr>
              <a:t>RV</a:t>
            </a: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&gt;</a:t>
            </a:r>
            <a:r>
              <a:rPr lang="pt-BR" altLang="pt-BR" sz="2000" b="1" dirty="0">
                <a:latin typeface="Arial" panose="020B0604020202020204" pitchFamily="34" charset="0"/>
              </a:rPr>
              <a:t>1  =&gt;     </a:t>
            </a: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  <a:sym typeface="Symbol" pitchFamily="2" charset="2"/>
              </a:rPr>
              <a:t></a:t>
            </a:r>
            <a:r>
              <a:rPr lang="pt-BR" altLang="pt-BR" sz="2000" b="1" dirty="0">
                <a:latin typeface="Arial" panose="020B0604020202020204" pitchFamily="34" charset="0"/>
                <a:sym typeface="Symbol" pitchFamily="2" charset="2"/>
              </a:rPr>
              <a:t> </a:t>
            </a:r>
            <a:r>
              <a:rPr lang="pt-BR" altLang="pt-BR" sz="2000" b="1" dirty="0">
                <a:latin typeface="Arial" panose="020B0604020202020204" pitchFamily="34" charset="0"/>
              </a:rPr>
              <a:t>chance da presença da doença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RV=1  </a:t>
            </a:r>
            <a:r>
              <a:rPr lang="pt-BR" altLang="pt-BR" sz="2000" b="1" dirty="0">
                <a:latin typeface="Arial" panose="020B0604020202020204" pitchFamily="34" charset="0"/>
              </a:rPr>
              <a:t>=&gt;      chance não muda!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Arial" panose="020B0604020202020204" pitchFamily="34" charset="0"/>
              </a:rPr>
              <a:t>RV</a:t>
            </a:r>
            <a:r>
              <a:rPr lang="pt-BR" altLang="pt-BR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&lt;</a:t>
            </a:r>
            <a:r>
              <a:rPr lang="pt-BR" altLang="pt-BR" sz="2000" b="1" dirty="0" smtClean="0">
                <a:latin typeface="Arial" panose="020B0604020202020204" pitchFamily="34" charset="0"/>
              </a:rPr>
              <a:t>1 </a:t>
            </a:r>
            <a:r>
              <a:rPr lang="pt-BR" altLang="pt-BR" sz="2000" b="1" dirty="0">
                <a:latin typeface="Arial" panose="020B0604020202020204" pitchFamily="34" charset="0"/>
              </a:rPr>
              <a:t>=&gt;      </a:t>
            </a:r>
            <a:r>
              <a:rPr lang="pt-BR" altLang="pt-BR" sz="2000" b="1" dirty="0">
                <a:solidFill>
                  <a:srgbClr val="0070C0"/>
                </a:solidFill>
                <a:latin typeface="Arial" panose="020B0604020202020204" pitchFamily="34" charset="0"/>
                <a:sym typeface="Symbol" pitchFamily="2" charset="2"/>
              </a:rPr>
              <a:t></a:t>
            </a:r>
            <a:r>
              <a:rPr lang="pt-BR" altLang="pt-BR" sz="2000" b="1" dirty="0">
                <a:latin typeface="Arial" panose="020B0604020202020204" pitchFamily="34" charset="0"/>
              </a:rPr>
              <a:t>chance da presença da doença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4697" y="4725143"/>
            <a:ext cx="864096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Medida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isolada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pressão</a:t>
            </a:r>
            <a:r>
              <a:rPr lang="en-US" sz="2400" b="1" dirty="0" smtClean="0"/>
              <a:t> arterial: </a:t>
            </a:r>
            <a:r>
              <a:rPr lang="en-US" sz="2400" b="1" dirty="0" err="1" smtClean="0"/>
              <a:t>Sensibilidade</a:t>
            </a:r>
            <a:r>
              <a:rPr lang="en-US" sz="2400" b="1" dirty="0" smtClean="0"/>
              <a:t> de 60% e</a:t>
            </a:r>
            <a:r>
              <a:rPr lang="en-US" sz="2400" b="1" dirty="0"/>
              <a:t> </a:t>
            </a:r>
            <a:r>
              <a:rPr lang="en-US" sz="2400" b="1" dirty="0" err="1" smtClean="0"/>
              <a:t>Especificidade</a:t>
            </a:r>
            <a:r>
              <a:rPr lang="en-US" sz="2400" b="1" dirty="0" smtClean="0"/>
              <a:t> de 80%</a:t>
            </a:r>
            <a:endParaRPr lang="pt-BR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204697" y="5556140"/>
            <a:ext cx="432048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RV + (PA </a:t>
            </a:r>
            <a:r>
              <a:rPr lang="en-US" sz="2400" b="1" dirty="0" err="1" smtClean="0"/>
              <a:t>elevada</a:t>
            </a:r>
            <a:r>
              <a:rPr lang="en-US" sz="2400" b="1" dirty="0" smtClean="0"/>
              <a:t>) = 60 (Se) = 3,0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20 (1-Sp)</a:t>
            </a:r>
            <a:endParaRPr lang="pt-BR" sz="2400" b="1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627784" y="5968361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4408404" y="5556140"/>
            <a:ext cx="4735595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RV </a:t>
            </a:r>
            <a:r>
              <a:rPr lang="en-US" sz="2400" b="1" dirty="0" err="1" smtClean="0"/>
              <a:t>neg</a:t>
            </a:r>
            <a:r>
              <a:rPr lang="en-US" sz="2400" b="1" dirty="0" smtClean="0"/>
              <a:t> (PA normal) = 40 (1-Se) = 0,5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                80 (</a:t>
            </a:r>
            <a:r>
              <a:rPr lang="en-US" sz="2400" b="1" dirty="0" err="1" smtClean="0"/>
              <a:t>Sp</a:t>
            </a:r>
            <a:r>
              <a:rPr lang="en-US" sz="2400" b="1" dirty="0" smtClean="0"/>
              <a:t>)</a:t>
            </a:r>
            <a:endParaRPr lang="pt-BR" sz="2400" b="1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7092280" y="5971638"/>
            <a:ext cx="5040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68814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1757" y="404664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Atendo um paciente na primeira consulta. Ao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mensurar a pressão do paciente, detectei valores de 130/86. 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hipertenso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348880"/>
            <a:ext cx="360603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1 – homem de 70 anos, obeso, fumante, sedentário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1874" y="31159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70%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8655"/>
            <a:ext cx="529516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874" y="3898497"/>
            <a:ext cx="3750046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2 – mulher de 40 anos, sobrepeso, não fumante, ansiosa.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</a:t>
            </a:r>
            <a:r>
              <a:rPr lang="pt-BR" b="1" dirty="0" smtClean="0"/>
              <a:t>30</a:t>
            </a:r>
            <a:r>
              <a:rPr lang="pt-BR" b="1" dirty="0" smtClean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5373216"/>
            <a:ext cx="15841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RV + TESTE = 3</a:t>
            </a:r>
          </a:p>
        </p:txBody>
      </p:sp>
    </p:spTree>
    <p:extLst>
      <p:ext uri="{BB962C8B-B14F-4D97-AF65-F5344CB8AC3E}">
        <p14:creationId xmlns:p14="http://schemas.microsoft.com/office/powerpoint/2010/main" xmlns="" val="371570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Pressão arterial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166" y="4653136"/>
            <a:ext cx="8568952" cy="1800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800" dirty="0" smtClean="0"/>
              <a:t>A forma mais simples de identificar a hipertensão é usando um </a:t>
            </a:r>
            <a:r>
              <a:rPr lang="pt-BR" sz="2800" dirty="0" err="1" smtClean="0"/>
              <a:t>esfigmomanômetro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Qual </a:t>
            </a:r>
            <a:r>
              <a:rPr lang="pt-BR" sz="2800" dirty="0" smtClean="0"/>
              <a:t>é a </a:t>
            </a:r>
            <a:r>
              <a:rPr lang="pt-BR" sz="2800" dirty="0" smtClean="0"/>
              <a:t>acurácia da medida manual de pressão arterial?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endParaRPr lang="pt-BR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51558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179512" y="2708920"/>
            <a:ext cx="360040" cy="14401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1757" y="404664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Atendo um paciente na primeira consulta. Ao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mensurar a pressão do paciente, detectei valores de 130/86. 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hipertenso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348880"/>
            <a:ext cx="360603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1 – homem de 70 anos, obeso, fumante, sedentário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1874" y="31159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70%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8655"/>
            <a:ext cx="529516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874" y="3898497"/>
            <a:ext cx="3750046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2 – mulher de 40 anos, sobrepeso, não fumante, ansiosa.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</a:t>
            </a:r>
            <a:r>
              <a:rPr lang="pt-BR" b="1" dirty="0" smtClean="0"/>
              <a:t>30</a:t>
            </a:r>
            <a:r>
              <a:rPr lang="pt-BR" b="1" dirty="0" smtClean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5373216"/>
            <a:ext cx="15841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RV + TESTE = 3</a:t>
            </a:r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6228184" y="2852936"/>
            <a:ext cx="2520280" cy="2160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5707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01757" y="404664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Atendo um paciente na primeira consulta. Ao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mensurar a pressão do paciente, detectei valores de 130/86. </a:t>
            </a: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hipertenso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7504" y="2348880"/>
            <a:ext cx="360603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1 – homem de 70 anos, obeso, fumante, sedentário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1874" y="311595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70%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38655"/>
            <a:ext cx="529516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874" y="3898497"/>
            <a:ext cx="3750046" cy="70788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2 – mulher de 40 anos, sobrepeso, não fumante, ansiosa.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</a:t>
            </a:r>
            <a:r>
              <a:rPr lang="pt-BR" b="1" dirty="0" smtClean="0"/>
              <a:t>30</a:t>
            </a:r>
            <a:r>
              <a:rPr lang="pt-BR" b="1" dirty="0" smtClean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9552" y="5373216"/>
            <a:ext cx="158417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RV + TESTE = 3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228184" y="3573016"/>
            <a:ext cx="25202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1570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04664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Atendo um paciente na primeira consulta. Ao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mensurar a pressão do paciente, detectei valores de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120/80.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normotenso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874" y="2097722"/>
            <a:ext cx="3534022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1 – homem de 70 anos, obeso, fumante, sedentário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28529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70%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497" y="1678859"/>
            <a:ext cx="5362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874" y="3898497"/>
            <a:ext cx="375004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2 – mulher de 40 anos, sobrepeso, não fumante, ansiosa.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</a:t>
            </a:r>
            <a:r>
              <a:rPr lang="pt-BR" b="1" dirty="0" smtClean="0"/>
              <a:t>30</a:t>
            </a:r>
            <a:r>
              <a:rPr lang="pt-BR" b="1" dirty="0" smtClean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5517232"/>
            <a:ext cx="208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RV </a:t>
            </a:r>
            <a:r>
              <a:rPr lang="pt-BR" b="1" dirty="0" err="1" smtClean="0"/>
              <a:t>neg</a:t>
            </a:r>
            <a:r>
              <a:rPr lang="pt-BR" b="1" dirty="0" smtClean="0"/>
              <a:t> TESTE = 0,5</a:t>
            </a:r>
          </a:p>
        </p:txBody>
      </p:sp>
    </p:spTree>
    <p:extLst>
      <p:ext uri="{BB962C8B-B14F-4D97-AF65-F5344CB8AC3E}">
        <p14:creationId xmlns:p14="http://schemas.microsoft.com/office/powerpoint/2010/main" xmlns="" val="240060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04664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Atendo um paciente na primeira consulta. Ao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mensurar a pressão do paciente, detectei valores de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120/80.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normotenso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874" y="2097722"/>
            <a:ext cx="3534022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1 – homem de 70 anos, obeso, fumante, sedentário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28529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70%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497" y="1678859"/>
            <a:ext cx="5362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874" y="3898497"/>
            <a:ext cx="375004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2 – mulher de 40 anos, sobrepeso, não fumante, ansiosa.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</a:t>
            </a:r>
            <a:r>
              <a:rPr lang="pt-BR" b="1" dirty="0" smtClean="0"/>
              <a:t>30</a:t>
            </a:r>
            <a:r>
              <a:rPr lang="pt-BR" b="1" dirty="0" smtClean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5517232"/>
            <a:ext cx="208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RV </a:t>
            </a:r>
            <a:r>
              <a:rPr lang="pt-BR" b="1" dirty="0" err="1" smtClean="0"/>
              <a:t>neg</a:t>
            </a:r>
            <a:r>
              <a:rPr lang="pt-BR" b="1" dirty="0" smtClean="0"/>
              <a:t> TESTE = 0,5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6228184" y="3573016"/>
            <a:ext cx="252028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0605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3528" y="404664"/>
            <a:ext cx="853244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Atendo um paciente na primeira consulta. Ao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mensurar a pressão do paciente, detectei valores de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120/80.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é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normotenso (a) </a:t>
            </a: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mesmo?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1874" y="2097722"/>
            <a:ext cx="3534022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1 – homem de 70 anos, obeso, fumante, sedentário</a:t>
            </a:r>
            <a:endParaRPr lang="pt-BR" sz="2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285293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70%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497" y="1678859"/>
            <a:ext cx="5362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1874" y="3898497"/>
            <a:ext cx="375004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História 2 – mulher de 40 anos, sobrepeso, não fumante, ansiosa.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9512" y="47251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Probabilidade pré-teste: </a:t>
            </a:r>
            <a:r>
              <a:rPr lang="pt-BR" b="1" dirty="0" smtClean="0"/>
              <a:t>30</a:t>
            </a:r>
            <a:r>
              <a:rPr lang="pt-BR" b="1" dirty="0" smtClean="0"/>
              <a:t>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5517232"/>
            <a:ext cx="20882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RV </a:t>
            </a:r>
            <a:r>
              <a:rPr lang="pt-BR" b="1" dirty="0" err="1" smtClean="0"/>
              <a:t>neg</a:t>
            </a:r>
            <a:r>
              <a:rPr lang="pt-BR" b="1" dirty="0" smtClean="0"/>
              <a:t> TESTE = 0,5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6228184" y="4221088"/>
            <a:ext cx="252028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0605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AE4EA4D8-EB8F-8C43-A5B8-3F01D917B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1712513"/>
              </p:ext>
            </p:extLst>
          </p:nvPr>
        </p:nvGraphicFramePr>
        <p:xfrm>
          <a:off x="179388" y="333375"/>
          <a:ext cx="8820150" cy="6072359"/>
        </p:xfrm>
        <a:graphic>
          <a:graphicData uri="http://schemas.openxmlformats.org/drawingml/2006/table">
            <a:tbl>
              <a:tblPr/>
              <a:tblGrid>
                <a:gridCol w="15700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5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06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RV</a:t>
                      </a:r>
                      <a:endParaRPr kumimoji="0" lang="pt-BR" altLang="pt-B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Interpretação</a:t>
                      </a:r>
                      <a:endParaRPr kumimoji="0" lang="pt-BR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1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&gt; 10</a:t>
                      </a:r>
                      <a:endParaRPr kumimoji="0" lang="pt-BR" altLang="pt-BR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 grande e muitas vezes conclusivo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5 - 10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 moderado na probabilidade da 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2 - 5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Pequeno aumento da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1 - 2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Aumento mínimo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Nenhuma mudança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1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0.5 - 1.0</a:t>
                      </a:r>
                      <a:endParaRPr kumimoji="0" lang="pt-BR" altLang="pt-BR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Redução mínima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1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0.2 - 0.5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Pequena diminuição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1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0.1 - 0.2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Diminuição moderada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9317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&lt; 0.1</a:t>
                      </a:r>
                      <a:endParaRPr kumimoji="0" lang="pt-BR" altLang="pt-BR" sz="2600" b="1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Diminuição grande e muitas vezes conclusivo na probabilidade de doença</a:t>
                      </a:r>
                    </a:p>
                  </a:txBody>
                  <a:tcPr marL="60237" marR="602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0393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5CE62CC-4AAB-7A4D-91DC-5F1859A00C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29432"/>
            <a:ext cx="7848600" cy="56642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937FE41-E4A0-5C4D-BC80-1615D2BCDA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300" y="5647532"/>
            <a:ext cx="7137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0556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FA8DE6-7278-3440-8D2A-D21451D8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Como escolher o teste diagnóstico?</a:t>
            </a:r>
            <a:endParaRPr 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CCCDBB8-EFD5-3A43-A95A-2251F2AF46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268760"/>
            <a:ext cx="9144000" cy="508592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41BDCC5-D90B-3C4F-B34A-8167CAE24F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56" y="5433466"/>
            <a:ext cx="8151687" cy="14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403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ítulo 1">
            <a:extLst>
              <a:ext uri="{FF2B5EF4-FFF2-40B4-BE49-F238E27FC236}">
                <a16:creationId xmlns:a16="http://schemas.microsoft.com/office/drawing/2014/main" xmlns="" id="{5738EC93-DB82-4D48-B575-1956EF2D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1202" name="Espaço Reservado para Conteúdo 2">
            <a:extLst>
              <a:ext uri="{FF2B5EF4-FFF2-40B4-BE49-F238E27FC236}">
                <a16:creationId xmlns:a16="http://schemas.microsoft.com/office/drawing/2014/main" xmlns="" id="{89114DD2-13CB-AB46-84B3-4FDE829E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1203" name="Imagem 3">
            <a:extLst>
              <a:ext uri="{FF2B5EF4-FFF2-40B4-BE49-F238E27FC236}">
                <a16:creationId xmlns:a16="http://schemas.microsoft.com/office/drawing/2014/main" xmlns="" id="{FA5298BF-27A9-4F42-B91C-644D4690A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1763"/>
            <a:ext cx="9144000" cy="66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582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3140968"/>
            <a:ext cx="7200800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Sensibilidade</a:t>
            </a:r>
            <a:r>
              <a:rPr lang="en-US" sz="2400" b="1" dirty="0" smtClean="0"/>
              <a:t> de 60.4% </a:t>
            </a:r>
            <a:r>
              <a:rPr lang="en-US" sz="2400" b="1" dirty="0"/>
              <a:t>(95% CI: 56.40-64.29), </a:t>
            </a:r>
            <a:r>
              <a:rPr lang="en-US" sz="2400" b="1" dirty="0" smtClean="0"/>
              <a:t>e</a:t>
            </a:r>
            <a:r>
              <a:rPr lang="en-US" sz="2400" b="1" dirty="0"/>
              <a:t> </a:t>
            </a:r>
            <a:endParaRPr lang="en-US" sz="2400" b="1" dirty="0" smtClean="0"/>
          </a:p>
          <a:p>
            <a:r>
              <a:rPr lang="en-US" sz="2400" b="1" dirty="0" err="1" smtClean="0"/>
              <a:t>Especificidade</a:t>
            </a:r>
            <a:r>
              <a:rPr lang="en-US" sz="2400" b="1" dirty="0" smtClean="0"/>
              <a:t> de 79.8% </a:t>
            </a:r>
            <a:r>
              <a:rPr lang="en-US" sz="2400" b="1" dirty="0"/>
              <a:t>(95% CI: 76.12-82.99</a:t>
            </a:r>
            <a:r>
              <a:rPr lang="en-US" sz="2400" b="1" dirty="0" smtClean="0"/>
              <a:t>)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7504" y="1412776"/>
            <a:ext cx="8856984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Estudo 1: Guerrero et al. </a:t>
            </a:r>
            <a:r>
              <a:rPr lang="en-US" sz="2400" b="1" dirty="0" smtClean="0"/>
              <a:t>Diagnostic </a:t>
            </a:r>
            <a:r>
              <a:rPr lang="en-US" sz="2400" b="1" dirty="0"/>
              <a:t>validity of the isolated measurement of blood pressure in the </a:t>
            </a:r>
            <a:r>
              <a:rPr lang="en-US" sz="2400" b="1" dirty="0" smtClean="0"/>
              <a:t>community. </a:t>
            </a:r>
            <a:r>
              <a:rPr lang="en-US" sz="2400" b="1" dirty="0"/>
              <a:t>Optimum cut-off </a:t>
            </a:r>
            <a:r>
              <a:rPr lang="en-US" sz="2400" b="1" dirty="0" smtClean="0"/>
              <a:t>points. </a:t>
            </a:r>
            <a:r>
              <a:rPr lang="pt-BR" sz="2400" dirty="0" err="1"/>
              <a:t>Hipertens</a:t>
            </a:r>
            <a:r>
              <a:rPr lang="pt-BR" sz="2400" dirty="0"/>
              <a:t> </a:t>
            </a:r>
            <a:r>
              <a:rPr lang="pt-BR" sz="2400" dirty="0" err="1"/>
              <a:t>Riesgo</a:t>
            </a:r>
            <a:r>
              <a:rPr lang="pt-BR" sz="2400" dirty="0"/>
              <a:t> Vasc. </a:t>
            </a:r>
            <a:r>
              <a:rPr lang="pt-BR" sz="2400" dirty="0" smtClean="0"/>
              <a:t>2019. </a:t>
            </a:r>
            <a:r>
              <a:rPr lang="pt-BR" sz="2400" dirty="0" err="1"/>
              <a:t>pii</a:t>
            </a:r>
            <a:r>
              <a:rPr lang="pt-BR" sz="2400" dirty="0"/>
              <a:t>: S1889-1837(19)30001-7.</a:t>
            </a:r>
            <a:endParaRPr lang="en-US" sz="2400" b="1" dirty="0"/>
          </a:p>
          <a:p>
            <a:endParaRPr lang="pt-BR" sz="2400" b="1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09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Estudo de validade diagnóstica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06090"/>
          </a:xfrm>
        </p:spPr>
        <p:txBody>
          <a:bodyPr>
            <a:noAutofit/>
          </a:bodyPr>
          <a:lstStyle/>
          <a:p>
            <a:r>
              <a:rPr lang="pt-BR" sz="3600" b="1" dirty="0"/>
              <a:t>Como </a:t>
            </a:r>
            <a:r>
              <a:rPr lang="pt-BR" sz="3600" b="1" dirty="0" smtClean="0"/>
              <a:t>este estudo foi feito?</a:t>
            </a:r>
            <a:r>
              <a:rPr lang="pt-BR" sz="3600" b="1" dirty="0"/>
              <a:t/>
            </a:r>
            <a:br>
              <a:rPr lang="pt-BR" sz="3600" b="1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Seleção de pacientes normotensos e hipertensos.</a:t>
            </a:r>
          </a:p>
          <a:p>
            <a:r>
              <a:rPr lang="pt-BR" dirty="0" smtClean="0"/>
              <a:t>Padrão-ouro: </a:t>
            </a:r>
            <a:r>
              <a:rPr lang="pt-BR" dirty="0"/>
              <a:t>monitorização ambulatorial da pressão arterial (MAPA) </a:t>
            </a:r>
            <a:endParaRPr lang="pt-BR" dirty="0" smtClean="0"/>
          </a:p>
          <a:p>
            <a:r>
              <a:rPr lang="pt-BR" dirty="0" smtClean="0"/>
              <a:t>Tabela </a:t>
            </a:r>
            <a:r>
              <a:rPr lang="pt-BR" dirty="0" smtClean="0"/>
              <a:t>comparativa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Ponto de corte: 130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30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32BF4F42-A0CC-CF46-AD1E-1DA59A5C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0728669"/>
              </p:ext>
            </p:extLst>
          </p:nvPr>
        </p:nvGraphicFramePr>
        <p:xfrm>
          <a:off x="250825" y="260350"/>
          <a:ext cx="8497887" cy="4592639"/>
        </p:xfrm>
        <a:graphic>
          <a:graphicData uri="http://schemas.openxmlformats.org/drawingml/2006/table">
            <a:tbl>
              <a:tblPr/>
              <a:tblGrid>
                <a:gridCol w="792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Padrão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ouro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: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MAPA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9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MAPA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Hipertensos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normotensos-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348 (VP)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</a:t>
                      </a:r>
                      <a:endParaRPr lang="pt-B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232 (FN)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</a:t>
                      </a:r>
                      <a:endParaRPr lang="pt-B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2EBE3E-95F1-EF4F-9A46-7C0A07048CEA}"/>
              </a:ext>
            </a:extLst>
          </p:cNvPr>
          <p:cNvSpPr txBox="1"/>
          <p:nvPr/>
        </p:nvSpPr>
        <p:spPr>
          <a:xfrm>
            <a:off x="251520" y="5301208"/>
            <a:ext cx="2440092" cy="5847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err="1" smtClean="0">
                <a:solidFill>
                  <a:schemeClr val="bg1"/>
                </a:solidFill>
              </a:rPr>
              <a:t>Sensibilidade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2890897" y="5214864"/>
            <a:ext cx="6093148" cy="95410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pt-BR" sz="2800" b="1" dirty="0" err="1">
                <a:solidFill>
                  <a:schemeClr val="bg1"/>
                </a:solidFill>
              </a:rPr>
              <a:t>Capacidade</a:t>
            </a:r>
            <a:r>
              <a:rPr lang="en-US" altLang="pt-BR" sz="2800" b="1" dirty="0">
                <a:solidFill>
                  <a:schemeClr val="bg1"/>
                </a:solidFill>
              </a:rPr>
              <a:t> do </a:t>
            </a:r>
            <a:r>
              <a:rPr lang="en-US" altLang="pt-BR" sz="2800" b="1" dirty="0" err="1">
                <a:solidFill>
                  <a:schemeClr val="bg1"/>
                </a:solidFill>
              </a:rPr>
              <a:t>teste</a:t>
            </a:r>
            <a:r>
              <a:rPr lang="en-US" altLang="pt-BR" sz="2800" b="1" dirty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>
                <a:solidFill>
                  <a:schemeClr val="bg1"/>
                </a:solidFill>
              </a:rPr>
              <a:t>detectar</a:t>
            </a:r>
            <a:r>
              <a:rPr lang="en-US" altLang="pt-BR" sz="2800" b="1" dirty="0">
                <a:solidFill>
                  <a:schemeClr val="bg1"/>
                </a:solidFill>
              </a:rPr>
              <a:t> a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doença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,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quando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ela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está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presente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84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32BF4F42-A0CC-CF46-AD1E-1DA59A5C5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020254"/>
              </p:ext>
            </p:extLst>
          </p:nvPr>
        </p:nvGraphicFramePr>
        <p:xfrm>
          <a:off x="250825" y="260350"/>
          <a:ext cx="8497887" cy="4592639"/>
        </p:xfrm>
        <a:graphic>
          <a:graphicData uri="http://schemas.openxmlformats.org/drawingml/2006/table">
            <a:tbl>
              <a:tblPr/>
              <a:tblGrid>
                <a:gridCol w="792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Padrão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ouro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: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MAPA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9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MAPA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Hipertensos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normotensos-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348 (VP)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</a:t>
                      </a:r>
                      <a:endParaRPr lang="pt-B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232 (FN)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</a:t>
                      </a:r>
                      <a:endParaRPr lang="pt-B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800" b="1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092EBE3E-95F1-EF4F-9A46-7C0A07048CEA}"/>
              </a:ext>
            </a:extLst>
          </p:cNvPr>
          <p:cNvSpPr txBox="1"/>
          <p:nvPr/>
        </p:nvSpPr>
        <p:spPr>
          <a:xfrm>
            <a:off x="374165" y="5852226"/>
            <a:ext cx="62303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err="1" smtClean="0">
                <a:solidFill>
                  <a:srgbClr val="C00000"/>
                </a:solidFill>
              </a:rPr>
              <a:t>Sensibilidade</a:t>
            </a:r>
            <a:r>
              <a:rPr lang="en-US" altLang="pt-BR" b="1" dirty="0" smtClean="0">
                <a:solidFill>
                  <a:srgbClr val="C00000"/>
                </a:solidFill>
              </a:rPr>
              <a:t>= (VP)/total </a:t>
            </a:r>
            <a:r>
              <a:rPr lang="en-US" altLang="pt-BR" b="1" dirty="0" err="1" smtClean="0">
                <a:solidFill>
                  <a:srgbClr val="C00000"/>
                </a:solidFill>
              </a:rPr>
              <a:t>doentes</a:t>
            </a:r>
            <a:r>
              <a:rPr lang="en-US" altLang="pt-BR" b="1" dirty="0" smtClean="0">
                <a:solidFill>
                  <a:srgbClr val="C00000"/>
                </a:solidFill>
              </a:rPr>
              <a:t>=</a:t>
            </a:r>
            <a:endParaRPr lang="pt-BR" altLang="pt-BR" b="1" dirty="0">
              <a:solidFill>
                <a:srgbClr val="C000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6732240" y="5769379"/>
            <a:ext cx="21435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60=60%</a:t>
            </a:r>
            <a:endParaRPr lang="pt-BR" altLang="pt-BR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092EBE3E-95F1-EF4F-9A46-7C0A07048CEA}"/>
              </a:ext>
            </a:extLst>
          </p:cNvPr>
          <p:cNvSpPr txBox="1"/>
          <p:nvPr/>
        </p:nvSpPr>
        <p:spPr>
          <a:xfrm>
            <a:off x="327437" y="5018120"/>
            <a:ext cx="689002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err="1" smtClean="0">
                <a:solidFill>
                  <a:srgbClr val="C00000"/>
                </a:solidFill>
              </a:rPr>
              <a:t>Sensibilidade</a:t>
            </a:r>
            <a:r>
              <a:rPr lang="en-US" altLang="pt-BR" b="1" dirty="0" smtClean="0">
                <a:solidFill>
                  <a:srgbClr val="C00000"/>
                </a:solidFill>
              </a:rPr>
              <a:t>=348 (VP)/580 (VP+FN) </a:t>
            </a:r>
            <a:r>
              <a:rPr lang="en-US" altLang="pt-BR" b="1" dirty="0" err="1" smtClean="0">
                <a:solidFill>
                  <a:srgbClr val="C00000"/>
                </a:solidFill>
              </a:rPr>
              <a:t>ou</a:t>
            </a:r>
            <a:endParaRPr lang="pt-BR" alt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47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690A213F-AE32-304B-BD99-72AD743E5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1185069"/>
              </p:ext>
            </p:extLst>
          </p:nvPr>
        </p:nvGraphicFramePr>
        <p:xfrm>
          <a:off x="250825" y="260350"/>
          <a:ext cx="8497887" cy="4592639"/>
        </p:xfrm>
        <a:graphic>
          <a:graphicData uri="http://schemas.openxmlformats.org/drawingml/2006/table">
            <a:tbl>
              <a:tblPr/>
              <a:tblGrid>
                <a:gridCol w="1366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Padrão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ouro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: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MAPA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9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MAPA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Hipertensos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348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 (FP)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 (VN)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580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3C5BBE-0947-7441-98CC-0AE01CFED8F0}"/>
              </a:ext>
            </a:extLst>
          </p:cNvPr>
          <p:cNvSpPr txBox="1"/>
          <p:nvPr/>
        </p:nvSpPr>
        <p:spPr>
          <a:xfrm>
            <a:off x="333302" y="5417695"/>
            <a:ext cx="2299027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2800" b="1" dirty="0" err="1">
                <a:solidFill>
                  <a:schemeClr val="bg1"/>
                </a:solidFill>
              </a:rPr>
              <a:t>Especificidade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6E94B2B-4B80-414F-8A54-7C0284B11190}"/>
              </a:ext>
            </a:extLst>
          </p:cNvPr>
          <p:cNvSpPr txBox="1"/>
          <p:nvPr/>
        </p:nvSpPr>
        <p:spPr>
          <a:xfrm>
            <a:off x="2843808" y="5157192"/>
            <a:ext cx="6093148" cy="95410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spcBef>
                <a:spcPct val="0"/>
              </a:spcBef>
              <a:buFontTx/>
              <a:buNone/>
            </a:pPr>
            <a:r>
              <a:rPr lang="en-US" altLang="pt-BR" sz="2800" b="1" dirty="0" err="1">
                <a:solidFill>
                  <a:schemeClr val="bg1"/>
                </a:solidFill>
              </a:rPr>
              <a:t>Capacidade</a:t>
            </a:r>
            <a:r>
              <a:rPr lang="en-US" altLang="pt-BR" sz="2800" b="1" dirty="0">
                <a:solidFill>
                  <a:schemeClr val="bg1"/>
                </a:solidFill>
              </a:rPr>
              <a:t> do </a:t>
            </a:r>
            <a:r>
              <a:rPr lang="en-US" altLang="pt-BR" sz="2800" b="1" dirty="0" err="1">
                <a:solidFill>
                  <a:schemeClr val="bg1"/>
                </a:solidFill>
              </a:rPr>
              <a:t>teste</a:t>
            </a:r>
            <a:r>
              <a:rPr lang="en-US" altLang="pt-BR" sz="2800" b="1" dirty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afastar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>
                <a:solidFill>
                  <a:schemeClr val="bg1"/>
                </a:solidFill>
              </a:rPr>
              <a:t>a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doença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,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quando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ela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está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r>
              <a:rPr lang="en-US" altLang="pt-BR" sz="2800" b="1" dirty="0" err="1" smtClean="0">
                <a:solidFill>
                  <a:schemeClr val="bg1"/>
                </a:solidFill>
              </a:rPr>
              <a:t>ausente</a:t>
            </a:r>
            <a:r>
              <a:rPr lang="en-US" altLang="pt-BR" sz="2800" b="1" dirty="0" smtClean="0">
                <a:solidFill>
                  <a:schemeClr val="bg1"/>
                </a:solidFill>
              </a:rPr>
              <a:t> 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39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6547" name="Group 3">
            <a:extLst>
              <a:ext uri="{FF2B5EF4-FFF2-40B4-BE49-F238E27FC236}">
                <a16:creationId xmlns:a16="http://schemas.microsoft.com/office/drawing/2014/main" xmlns="" id="{690A213F-AE32-304B-BD99-72AD743E5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251013"/>
              </p:ext>
            </p:extLst>
          </p:nvPr>
        </p:nvGraphicFramePr>
        <p:xfrm>
          <a:off x="250825" y="260350"/>
          <a:ext cx="8497887" cy="4592639"/>
        </p:xfrm>
        <a:graphic>
          <a:graphicData uri="http://schemas.openxmlformats.org/drawingml/2006/table">
            <a:tbl>
              <a:tblPr/>
              <a:tblGrid>
                <a:gridCol w="1366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6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78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97379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Padrão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ouro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: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MAPA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19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MAPA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21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 manual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vert="vert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Hipertensos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Normotensos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+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348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104 (FP)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73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</a:t>
                      </a: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416 (VN)</a:t>
                      </a:r>
                      <a:endParaRPr lang="pt-BR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1" i="0" u="none" strike="noStrike" cap="none" normalizeH="0" baseline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2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marL="91450" marR="91450" marT="45730" marB="4573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800" b="1" i="0" u="none" strike="noStrike" kern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580</a:t>
                      </a:r>
                      <a:endParaRPr lang="pt-BR" sz="2800" b="1" i="0" u="none" strike="noStrike" kern="1200" dirty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520</a:t>
                      </a:r>
                      <a:endParaRPr lang="pt-BR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50" marR="91450" marT="45730" marB="4573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F3C5BBE-0947-7441-98CC-0AE01CFED8F0}"/>
              </a:ext>
            </a:extLst>
          </p:cNvPr>
          <p:cNvSpPr txBox="1"/>
          <p:nvPr/>
        </p:nvSpPr>
        <p:spPr>
          <a:xfrm>
            <a:off x="107504" y="5011906"/>
            <a:ext cx="710162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err="1" smtClean="0">
                <a:solidFill>
                  <a:schemeClr val="accent1">
                    <a:lumMod val="75000"/>
                  </a:schemeClr>
                </a:solidFill>
              </a:rPr>
              <a:t>Especificidade</a:t>
            </a:r>
            <a:r>
              <a:rPr lang="en-US" altLang="pt-BR" b="1" dirty="0" smtClean="0">
                <a:solidFill>
                  <a:schemeClr val="accent1">
                    <a:lumMod val="75000"/>
                  </a:schemeClr>
                </a:solidFill>
              </a:rPr>
              <a:t>=416 (VN)/520 (VN+FP) </a:t>
            </a:r>
            <a:r>
              <a:rPr lang="en-US" altLang="pt-BR" b="1" dirty="0" err="1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endParaRPr lang="pt-BR" alt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01867E4-FA6D-A145-AA95-DB648B1551C5}"/>
              </a:ext>
            </a:extLst>
          </p:cNvPr>
          <p:cNvSpPr txBox="1"/>
          <p:nvPr/>
        </p:nvSpPr>
        <p:spPr>
          <a:xfrm>
            <a:off x="7032132" y="5586787"/>
            <a:ext cx="203934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0,80=80%</a:t>
            </a:r>
            <a:endParaRPr lang="pt-BR" altLang="pt-B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F3C5BBE-0947-7441-98CC-0AE01CFED8F0}"/>
              </a:ext>
            </a:extLst>
          </p:cNvPr>
          <p:cNvSpPr txBox="1"/>
          <p:nvPr/>
        </p:nvSpPr>
        <p:spPr>
          <a:xfrm>
            <a:off x="6963" y="5664880"/>
            <a:ext cx="70133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b="1" dirty="0" err="1" smtClean="0">
                <a:solidFill>
                  <a:schemeClr val="accent1">
                    <a:lumMod val="75000"/>
                  </a:schemeClr>
                </a:solidFill>
              </a:rPr>
              <a:t>Especificidade</a:t>
            </a:r>
            <a:r>
              <a:rPr lang="en-US" altLang="pt-BR" b="1" dirty="0" smtClean="0">
                <a:solidFill>
                  <a:schemeClr val="accent1">
                    <a:lumMod val="75000"/>
                  </a:schemeClr>
                </a:solidFill>
              </a:rPr>
              <a:t>= (VN)/total </a:t>
            </a:r>
            <a:r>
              <a:rPr lang="en-US" altLang="pt-BR" b="1" dirty="0" err="1" smtClean="0">
                <a:solidFill>
                  <a:schemeClr val="accent1">
                    <a:lumMod val="75000"/>
                  </a:schemeClr>
                </a:solidFill>
              </a:rPr>
              <a:t>não</a:t>
            </a:r>
            <a:r>
              <a:rPr lang="en-US" altLang="pt-B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pt-BR" b="1" dirty="0" err="1" smtClean="0">
                <a:solidFill>
                  <a:schemeClr val="accent1">
                    <a:lumMod val="75000"/>
                  </a:schemeClr>
                </a:solidFill>
              </a:rPr>
              <a:t>doentes</a:t>
            </a:r>
            <a:r>
              <a:rPr lang="en-US" altLang="pt-BR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endParaRPr lang="pt-BR" alt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082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1840</Words>
  <Application>Microsoft Office PowerPoint</Application>
  <PresentationFormat>Apresentação na tela (4:3)</PresentationFormat>
  <Paragraphs>323</Paragraphs>
  <Slides>38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Recordando...</vt:lpstr>
      <vt:lpstr>Pressão arterial</vt:lpstr>
      <vt:lpstr>Estudo de validade diagnóstica </vt:lpstr>
      <vt:lpstr>Como este estudo foi feito? </vt:lpstr>
      <vt:lpstr>Slide 6</vt:lpstr>
      <vt:lpstr>Slide 7</vt:lpstr>
      <vt:lpstr>Slide 8</vt:lpstr>
      <vt:lpstr>Slide 9</vt:lpstr>
      <vt:lpstr>E se eu mudar os pontos de corte?</vt:lpstr>
      <vt:lpstr>Por que isto acontece?</vt:lpstr>
      <vt:lpstr>Slide 12</vt:lpstr>
      <vt:lpstr>Relação gráfica entre a sensibilidade e a especificidade - curva ROC (receiver operator characteristic curve).</vt:lpstr>
      <vt:lpstr>Quanto mais próxima a curva estiver do canto superior esquerdo do gráfico, melhor será o poder discriminatório do teste diagnóstico e quanto mais distante, até o limite da diagonal do gráfico, pior será o seu poder de discriminar doentes e não doentes  Pode servir como orientação para a escolha do melhor ponto de corte de um teste diagnóstico que, em geral, localiza-se no extremo da curva próximo ao canto superior esquerdo do gráfico.  Comparação de dois testes diagnósticos para a mesma doença: O poder discriminatório do teste, pode ser mensurado através do cálculo da área sob a curva ROC: quanto maior for a área, tanto melhor será o teste diagnóstico.</vt:lpstr>
      <vt:lpstr>Como avaliar o melhor ponto de corte: Estudo sobre acurácia de diferentes padrões de medida da hipertensão arterial</vt:lpstr>
      <vt:lpstr>Slide 16</vt:lpstr>
      <vt:lpstr>Estratégia dos testes múltiplos</vt:lpstr>
      <vt:lpstr>Estratégia dos testes múltiplos</vt:lpstr>
      <vt:lpstr>Testes Múltiplos: em paralelo</vt:lpstr>
      <vt:lpstr>Testes Múltiplos: em série</vt:lpstr>
      <vt:lpstr>Como interpretar os resultados de um teste diagnóstico?</vt:lpstr>
      <vt:lpstr>Valor Preditivo</vt:lpstr>
      <vt:lpstr>Slide 23</vt:lpstr>
      <vt:lpstr>Slide 24</vt:lpstr>
      <vt:lpstr>Slide 25</vt:lpstr>
      <vt:lpstr>Slide 26</vt:lpstr>
      <vt:lpstr>Como interpretar os resultados, quando não conheço a prevalência?</vt:lpstr>
      <vt:lpstr>Razão de Verossimilhança (+ ou -) de um teste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Como escolher o teste diagnóstico?</vt:lpstr>
      <vt:lpstr>Slide 38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Positivo2</dc:creator>
  <cp:lastModifiedBy>VISITANTE</cp:lastModifiedBy>
  <cp:revision>139</cp:revision>
  <dcterms:created xsi:type="dcterms:W3CDTF">2016-11-28T17:56:05Z</dcterms:created>
  <dcterms:modified xsi:type="dcterms:W3CDTF">2019-06-03T15:05:47Z</dcterms:modified>
</cp:coreProperties>
</file>