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8"/>
  </p:notesMasterIdLst>
  <p:sldIdLst>
    <p:sldId id="292" r:id="rId2"/>
    <p:sldId id="293" r:id="rId3"/>
    <p:sldId id="432" r:id="rId4"/>
    <p:sldId id="435" r:id="rId5"/>
    <p:sldId id="276" r:id="rId6"/>
    <p:sldId id="258" r:id="rId7"/>
    <p:sldId id="411" r:id="rId8"/>
    <p:sldId id="311" r:id="rId9"/>
    <p:sldId id="313" r:id="rId10"/>
    <p:sldId id="318" r:id="rId11"/>
    <p:sldId id="320" r:id="rId12"/>
    <p:sldId id="314" r:id="rId13"/>
    <p:sldId id="414" r:id="rId14"/>
    <p:sldId id="315" r:id="rId15"/>
    <p:sldId id="316" r:id="rId16"/>
    <p:sldId id="317" r:id="rId17"/>
    <p:sldId id="434" r:id="rId18"/>
    <p:sldId id="436" r:id="rId19"/>
    <p:sldId id="323" r:id="rId20"/>
    <p:sldId id="417" r:id="rId21"/>
    <p:sldId id="418" r:id="rId22"/>
    <p:sldId id="419" r:id="rId23"/>
    <p:sldId id="322" r:id="rId24"/>
    <p:sldId id="319" r:id="rId25"/>
    <p:sldId id="442" r:id="rId26"/>
    <p:sldId id="324" r:id="rId27"/>
    <p:sldId id="326" r:id="rId28"/>
    <p:sldId id="327" r:id="rId29"/>
    <p:sldId id="328" r:id="rId30"/>
    <p:sldId id="438" r:id="rId31"/>
    <p:sldId id="439" r:id="rId32"/>
    <p:sldId id="440" r:id="rId33"/>
    <p:sldId id="441" r:id="rId34"/>
    <p:sldId id="351" r:id="rId35"/>
    <p:sldId id="335" r:id="rId36"/>
    <p:sldId id="337" r:id="rId37"/>
    <p:sldId id="352" r:id="rId38"/>
    <p:sldId id="357" r:id="rId39"/>
    <p:sldId id="401" r:id="rId40"/>
    <p:sldId id="331" r:id="rId41"/>
    <p:sldId id="370" r:id="rId42"/>
    <p:sldId id="358" r:id="rId43"/>
    <p:sldId id="443" r:id="rId44"/>
    <p:sldId id="437" r:id="rId45"/>
    <p:sldId id="444" r:id="rId46"/>
    <p:sldId id="445" r:id="rId47"/>
    <p:sldId id="416" r:id="rId48"/>
    <p:sldId id="447" r:id="rId49"/>
    <p:sldId id="446" r:id="rId50"/>
    <p:sldId id="448" r:id="rId51"/>
    <p:sldId id="450" r:id="rId52"/>
    <p:sldId id="451" r:id="rId53"/>
    <p:sldId id="452" r:id="rId54"/>
    <p:sldId id="453" r:id="rId55"/>
    <p:sldId id="415" r:id="rId56"/>
    <p:sldId id="402" r:id="rId57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eline Lobato" initials="J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7T03:12:37.776" idx="4">
    <p:pos x="10" y="10"/>
    <p:text>VE deve lançar mão de diversas fontes de dados para fins de identificação e acompanhamento dos eventos de saúde. Fontes complementares são fundamentais par aumentar a abrangência e qualidade da informação.
Notificação de casos suspeitos= garante maior sensibilidade e aumenta a oportunidade da execução e medidas de controle. Mesmo sendo obrigatória e passível de penalidades legais, muios profissionais não notificam adequadamente. Talvez pq não reconhecem sentido nesta atividade e a importância que dos resultados que podem ser obtidos a partir de uma simples notificação.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7T10:33:56.356" idx="6">
    <p:pos x="10" y="10"/>
    <p:text>A ocorrência de casos novos de uma doença (transmissível ou não) ou agravo (inusitado ou
não), passível de prevenção e controle pelos serviços de saúde, indica que a população está sob
risco e pode representar ameaças à saúde que precisam ser detectadas e controladas ainda em seus
estágios iniciais. Uma das possíveis explicações para que tal situação se concretize encontra-se
no controle inadequado de fatores de risco, por falhas na assistência à saúde e/ou das medidas de
proteção, tornando imperativa a necessidade de seu esclarecimento para que sejam adotadas as
medidas de prevenção e controle pertinentes.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7T15:29:19.260" idx="7">
    <p:pos x="10" y="10"/>
    <p:text>Após a notificação ter sido inserida no Sistema tem-se até 60 dias para encerramento do caso, que deve ser feito após ter completado a investigação – Visita domiciliar, escolas, trabalho; exames laboratoriais (GAL)
A partir da notificação de caso suspeito, são desencadeadas as ações de bloqueio referentes a cada agravo, que podem ser quimioprofilaxia, imunização, controle de vetor.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7T08:55:40.315" idx="5">
    <p:pos x="10" y="10"/>
    <p:text>Muitas vezes, a dificuldade existe no sentido de não serem coletadas informações úteis à vigilância epidemiológica como parte da rotina do atendimento médico ou outro profissional de saúde.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927BA-D96F-409A-832F-40E1AE133920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6B35598-9447-4334-B0BA-FE373CD67BCC}">
      <dgm:prSet phldrT="[Texto]"/>
      <dgm:spPr/>
      <dgm:t>
        <a:bodyPr/>
        <a:lstStyle/>
        <a:p>
          <a:r>
            <a:rPr lang="en-US" dirty="0" err="1" smtClean="0"/>
            <a:t>Vigilância</a:t>
          </a:r>
          <a:r>
            <a:rPr lang="en-US" dirty="0" smtClean="0"/>
            <a:t> </a:t>
          </a:r>
          <a:r>
            <a:rPr lang="en-US" dirty="0" err="1" smtClean="0"/>
            <a:t>Epidemiológica</a:t>
          </a:r>
          <a:endParaRPr lang="pt-BR" dirty="0"/>
        </a:p>
      </dgm:t>
    </dgm:pt>
    <dgm:pt modelId="{6C6E96D3-86F3-407B-B258-FD51D935D2EB}" type="parTrans" cxnId="{C29DFEA4-09BB-4B88-9516-6C00473E4A4E}">
      <dgm:prSet/>
      <dgm:spPr/>
      <dgm:t>
        <a:bodyPr/>
        <a:lstStyle/>
        <a:p>
          <a:endParaRPr lang="pt-BR"/>
        </a:p>
      </dgm:t>
    </dgm:pt>
    <dgm:pt modelId="{7C82D9A6-A543-4801-A1B6-211A1165C13C}" type="sibTrans" cxnId="{C29DFEA4-09BB-4B88-9516-6C00473E4A4E}">
      <dgm:prSet/>
      <dgm:spPr/>
      <dgm:t>
        <a:bodyPr/>
        <a:lstStyle/>
        <a:p>
          <a:endParaRPr lang="pt-BR"/>
        </a:p>
      </dgm:t>
    </dgm:pt>
    <dgm:pt modelId="{0E219E81-2D5A-4DAE-AF63-75E6695F6B14}">
      <dgm:prSet phldrT="[Texto]"/>
      <dgm:spPr/>
      <dgm:t>
        <a:bodyPr/>
        <a:lstStyle/>
        <a:p>
          <a:r>
            <a:rPr lang="en-US" dirty="0" err="1" smtClean="0"/>
            <a:t>Monitora</a:t>
          </a:r>
          <a:endParaRPr lang="pt-BR" dirty="0"/>
        </a:p>
      </dgm:t>
    </dgm:pt>
    <dgm:pt modelId="{170F7DB8-B2D9-405A-BD42-29C9760AF038}" type="parTrans" cxnId="{1E1A5413-CB52-41A4-91DD-98BAA5C2EB64}">
      <dgm:prSet/>
      <dgm:spPr/>
      <dgm:t>
        <a:bodyPr/>
        <a:lstStyle/>
        <a:p>
          <a:endParaRPr lang="pt-BR"/>
        </a:p>
      </dgm:t>
    </dgm:pt>
    <dgm:pt modelId="{0BF23EAB-A18D-4A21-A4B4-83C6474C9154}" type="sibTrans" cxnId="{1E1A5413-CB52-41A4-91DD-98BAA5C2EB64}">
      <dgm:prSet/>
      <dgm:spPr/>
      <dgm:t>
        <a:bodyPr/>
        <a:lstStyle/>
        <a:p>
          <a:endParaRPr lang="pt-BR"/>
        </a:p>
      </dgm:t>
    </dgm:pt>
    <dgm:pt modelId="{36982FD1-CAAF-41CD-9907-9CAF268A087E}">
      <dgm:prSet phldrT="[Texto]"/>
      <dgm:spPr/>
      <dgm:t>
        <a:bodyPr/>
        <a:lstStyle/>
        <a:p>
          <a:r>
            <a:rPr lang="en-US" dirty="0" err="1" smtClean="0"/>
            <a:t>Investiga</a:t>
          </a:r>
          <a:endParaRPr lang="pt-BR" dirty="0"/>
        </a:p>
      </dgm:t>
    </dgm:pt>
    <dgm:pt modelId="{D08BAA15-2B41-4C96-9A2E-7128A606A0D6}" type="parTrans" cxnId="{EA59BE08-DEBF-4719-BF22-0150C2C35F5A}">
      <dgm:prSet/>
      <dgm:spPr/>
      <dgm:t>
        <a:bodyPr/>
        <a:lstStyle/>
        <a:p>
          <a:endParaRPr lang="pt-BR"/>
        </a:p>
      </dgm:t>
    </dgm:pt>
    <dgm:pt modelId="{59BF5B3E-1473-4520-9BBA-89F09D34CA07}" type="sibTrans" cxnId="{EA59BE08-DEBF-4719-BF22-0150C2C35F5A}">
      <dgm:prSet/>
      <dgm:spPr/>
      <dgm:t>
        <a:bodyPr/>
        <a:lstStyle/>
        <a:p>
          <a:endParaRPr lang="pt-BR"/>
        </a:p>
      </dgm:t>
    </dgm:pt>
    <dgm:pt modelId="{68BEE939-66A0-4F3A-9008-64CFFE61268A}">
      <dgm:prSet phldrT="[Texto]"/>
      <dgm:spPr/>
      <dgm:t>
        <a:bodyPr/>
        <a:lstStyle/>
        <a:p>
          <a:r>
            <a:rPr lang="en-US" dirty="0" err="1" smtClean="0"/>
            <a:t>Elabora</a:t>
          </a:r>
          <a:r>
            <a:rPr lang="en-US" dirty="0" smtClean="0"/>
            <a:t> </a:t>
          </a:r>
          <a:r>
            <a:rPr lang="en-US" dirty="0" err="1" smtClean="0"/>
            <a:t>diagnóstico</a:t>
          </a:r>
          <a:r>
            <a:rPr lang="en-US" dirty="0" smtClean="0"/>
            <a:t> de </a:t>
          </a:r>
          <a:r>
            <a:rPr lang="en-US" dirty="0" err="1" smtClean="0"/>
            <a:t>Saúde</a:t>
          </a:r>
          <a:endParaRPr lang="pt-BR" dirty="0"/>
        </a:p>
      </dgm:t>
    </dgm:pt>
    <dgm:pt modelId="{8936EF4E-F4BF-4346-B673-2DCEFFA581C6}" type="parTrans" cxnId="{521B1547-C0F8-496C-9B46-BC7E18C7F3E6}">
      <dgm:prSet/>
      <dgm:spPr/>
      <dgm:t>
        <a:bodyPr/>
        <a:lstStyle/>
        <a:p>
          <a:endParaRPr lang="pt-BR"/>
        </a:p>
      </dgm:t>
    </dgm:pt>
    <dgm:pt modelId="{418DD18B-E395-4A34-B21E-00B6FC9F3F5A}" type="sibTrans" cxnId="{521B1547-C0F8-496C-9B46-BC7E18C7F3E6}">
      <dgm:prSet/>
      <dgm:spPr/>
      <dgm:t>
        <a:bodyPr/>
        <a:lstStyle/>
        <a:p>
          <a:endParaRPr lang="pt-BR"/>
        </a:p>
      </dgm:t>
    </dgm:pt>
    <dgm:pt modelId="{21CDE534-8410-4234-9F78-62809A1579B7}">
      <dgm:prSet phldrT="[Texto]"/>
      <dgm:spPr/>
      <dgm:t>
        <a:bodyPr/>
        <a:lstStyle/>
        <a:p>
          <a:r>
            <a:rPr lang="en-US" dirty="0" err="1" smtClean="0"/>
            <a:t>Avalia</a:t>
          </a:r>
          <a:endParaRPr lang="pt-BR" dirty="0"/>
        </a:p>
      </dgm:t>
    </dgm:pt>
    <dgm:pt modelId="{027CFD9B-30DB-4086-92E2-AA79ACBD6705}" type="parTrans" cxnId="{FD4BC2CF-ABFA-4687-BD52-1CDAF04B4B1E}">
      <dgm:prSet/>
      <dgm:spPr/>
      <dgm:t>
        <a:bodyPr/>
        <a:lstStyle/>
        <a:p>
          <a:endParaRPr lang="pt-BR"/>
        </a:p>
      </dgm:t>
    </dgm:pt>
    <dgm:pt modelId="{45F49849-861D-4239-8073-64702874065B}" type="sibTrans" cxnId="{FD4BC2CF-ABFA-4687-BD52-1CDAF04B4B1E}">
      <dgm:prSet/>
      <dgm:spPr/>
      <dgm:t>
        <a:bodyPr/>
        <a:lstStyle/>
        <a:p>
          <a:endParaRPr lang="pt-BR"/>
        </a:p>
      </dgm:t>
    </dgm:pt>
    <dgm:pt modelId="{D3E23F14-944A-4516-9D30-B188D1D7B517}" type="pres">
      <dgm:prSet presAssocID="{76A927BA-D96F-409A-832F-40E1AE1339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1E3F04-D7C8-44AA-828A-E1CD824057C9}" type="pres">
      <dgm:prSet presAssocID="{E6B35598-9447-4334-B0BA-FE373CD67BCC}" presName="centerShape" presStyleLbl="node0" presStyleIdx="0" presStyleCnt="1" custLinFactNeighborX="-4489" custLinFactNeighborY="-8832"/>
      <dgm:spPr/>
      <dgm:t>
        <a:bodyPr/>
        <a:lstStyle/>
        <a:p>
          <a:endParaRPr lang="pt-BR"/>
        </a:p>
      </dgm:t>
    </dgm:pt>
    <dgm:pt modelId="{A464D056-C015-4A4A-873C-C3DD83677E14}" type="pres">
      <dgm:prSet presAssocID="{0E219E81-2D5A-4DAE-AF63-75E6695F6B14}" presName="node" presStyleLbl="node1" presStyleIdx="0" presStyleCnt="4" custRadScaleRad="127894" custRadScaleInc="416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8EB109-45FC-4C3A-A4B0-79755287043A}" type="pres">
      <dgm:prSet presAssocID="{0E219E81-2D5A-4DAE-AF63-75E6695F6B14}" presName="dummy" presStyleCnt="0"/>
      <dgm:spPr/>
    </dgm:pt>
    <dgm:pt modelId="{E8B8F66B-CDCD-4443-82F1-6CC1E5C6B3C7}" type="pres">
      <dgm:prSet presAssocID="{0BF23EAB-A18D-4A21-A4B4-83C6474C915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C33EF5C2-8171-4E3D-AF6F-64DF4F16D77F}" type="pres">
      <dgm:prSet presAssocID="{36982FD1-CAAF-41CD-9907-9CAF268A087E}" presName="node" presStyleLbl="node1" presStyleIdx="1" presStyleCnt="4" custRadScaleRad="123937" custRadScaleInc="-1230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A61198-9CF0-447F-B262-5E85FEE674EC}" type="pres">
      <dgm:prSet presAssocID="{36982FD1-CAAF-41CD-9907-9CAF268A087E}" presName="dummy" presStyleCnt="0"/>
      <dgm:spPr/>
    </dgm:pt>
    <dgm:pt modelId="{E3B87026-3775-4CC1-9EB3-65C7D322D9BE}" type="pres">
      <dgm:prSet presAssocID="{59BF5B3E-1473-4520-9BBA-89F09D34CA07}" presName="sibTrans" presStyleLbl="sibTrans2D1" presStyleIdx="1" presStyleCnt="4"/>
      <dgm:spPr/>
      <dgm:t>
        <a:bodyPr/>
        <a:lstStyle/>
        <a:p>
          <a:endParaRPr lang="pt-BR"/>
        </a:p>
      </dgm:t>
    </dgm:pt>
    <dgm:pt modelId="{B387E9F7-BBAB-43AD-AFC1-230B02B47953}" type="pres">
      <dgm:prSet presAssocID="{68BEE939-66A0-4F3A-9008-64CFFE61268A}" presName="node" presStyleLbl="node1" presStyleIdx="2" presStyleCnt="4" custRadScaleRad="129069" custRadScaleInc="3607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60172A-7842-4E66-8ECE-3A01634C160C}" type="pres">
      <dgm:prSet presAssocID="{68BEE939-66A0-4F3A-9008-64CFFE61268A}" presName="dummy" presStyleCnt="0"/>
      <dgm:spPr/>
    </dgm:pt>
    <dgm:pt modelId="{8E0A1EBE-CDAF-4587-A8B8-EC4729692DFA}" type="pres">
      <dgm:prSet presAssocID="{418DD18B-E395-4A34-B21E-00B6FC9F3F5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374B9371-1830-4FCB-8AF5-69896104AFCA}" type="pres">
      <dgm:prSet presAssocID="{21CDE534-8410-4234-9F78-62809A1579B7}" presName="node" presStyleLbl="node1" presStyleIdx="3" presStyleCnt="4" custRadScaleRad="84743" custRadScaleInc="-130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195F3-537A-4A28-8C4B-0F6306805F34}" type="pres">
      <dgm:prSet presAssocID="{21CDE534-8410-4234-9F78-62809A1579B7}" presName="dummy" presStyleCnt="0"/>
      <dgm:spPr/>
    </dgm:pt>
    <dgm:pt modelId="{BEFAF713-FF6D-4835-99CA-3BAF64D0BC0C}" type="pres">
      <dgm:prSet presAssocID="{45F49849-861D-4239-8073-64702874065B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E5CB7F8-E7F2-41ED-993E-393C7DD48A58}" type="presOf" srcId="{418DD18B-E395-4A34-B21E-00B6FC9F3F5A}" destId="{8E0A1EBE-CDAF-4587-A8B8-EC4729692DFA}" srcOrd="0" destOrd="0" presId="urn:microsoft.com/office/officeart/2005/8/layout/radial6"/>
    <dgm:cxn modelId="{FD4BC2CF-ABFA-4687-BD52-1CDAF04B4B1E}" srcId="{E6B35598-9447-4334-B0BA-FE373CD67BCC}" destId="{21CDE534-8410-4234-9F78-62809A1579B7}" srcOrd="3" destOrd="0" parTransId="{027CFD9B-30DB-4086-92E2-AA79ACBD6705}" sibTransId="{45F49849-861D-4239-8073-64702874065B}"/>
    <dgm:cxn modelId="{1E1A5413-CB52-41A4-91DD-98BAA5C2EB64}" srcId="{E6B35598-9447-4334-B0BA-FE373CD67BCC}" destId="{0E219E81-2D5A-4DAE-AF63-75E6695F6B14}" srcOrd="0" destOrd="0" parTransId="{170F7DB8-B2D9-405A-BD42-29C9760AF038}" sibTransId="{0BF23EAB-A18D-4A21-A4B4-83C6474C9154}"/>
    <dgm:cxn modelId="{A13612B1-1509-4329-A0FF-23DE27E9BE2D}" type="presOf" srcId="{E6B35598-9447-4334-B0BA-FE373CD67BCC}" destId="{AD1E3F04-D7C8-44AA-828A-E1CD824057C9}" srcOrd="0" destOrd="0" presId="urn:microsoft.com/office/officeart/2005/8/layout/radial6"/>
    <dgm:cxn modelId="{9866B1FC-9B18-438E-8672-F22B0AD6D05C}" type="presOf" srcId="{76A927BA-D96F-409A-832F-40E1AE133920}" destId="{D3E23F14-944A-4516-9D30-B188D1D7B517}" srcOrd="0" destOrd="0" presId="urn:microsoft.com/office/officeart/2005/8/layout/radial6"/>
    <dgm:cxn modelId="{19DF107A-16A5-4906-8365-1D5791E4B701}" type="presOf" srcId="{0BF23EAB-A18D-4A21-A4B4-83C6474C9154}" destId="{E8B8F66B-CDCD-4443-82F1-6CC1E5C6B3C7}" srcOrd="0" destOrd="0" presId="urn:microsoft.com/office/officeart/2005/8/layout/radial6"/>
    <dgm:cxn modelId="{026BA32C-1C9A-4548-B7FC-9D5603535F3F}" type="presOf" srcId="{36982FD1-CAAF-41CD-9907-9CAF268A087E}" destId="{C33EF5C2-8171-4E3D-AF6F-64DF4F16D77F}" srcOrd="0" destOrd="0" presId="urn:microsoft.com/office/officeart/2005/8/layout/radial6"/>
    <dgm:cxn modelId="{C29DFEA4-09BB-4B88-9516-6C00473E4A4E}" srcId="{76A927BA-D96F-409A-832F-40E1AE133920}" destId="{E6B35598-9447-4334-B0BA-FE373CD67BCC}" srcOrd="0" destOrd="0" parTransId="{6C6E96D3-86F3-407B-B258-FD51D935D2EB}" sibTransId="{7C82D9A6-A543-4801-A1B6-211A1165C13C}"/>
    <dgm:cxn modelId="{D1063634-CFD4-4577-8A24-471740F8AF07}" type="presOf" srcId="{59BF5B3E-1473-4520-9BBA-89F09D34CA07}" destId="{E3B87026-3775-4CC1-9EB3-65C7D322D9BE}" srcOrd="0" destOrd="0" presId="urn:microsoft.com/office/officeart/2005/8/layout/radial6"/>
    <dgm:cxn modelId="{521B1547-C0F8-496C-9B46-BC7E18C7F3E6}" srcId="{E6B35598-9447-4334-B0BA-FE373CD67BCC}" destId="{68BEE939-66A0-4F3A-9008-64CFFE61268A}" srcOrd="2" destOrd="0" parTransId="{8936EF4E-F4BF-4346-B673-2DCEFFA581C6}" sibTransId="{418DD18B-E395-4A34-B21E-00B6FC9F3F5A}"/>
    <dgm:cxn modelId="{88640329-3433-4C56-AA86-05ABC0050628}" type="presOf" srcId="{0E219E81-2D5A-4DAE-AF63-75E6695F6B14}" destId="{A464D056-C015-4A4A-873C-C3DD83677E14}" srcOrd="0" destOrd="0" presId="urn:microsoft.com/office/officeart/2005/8/layout/radial6"/>
    <dgm:cxn modelId="{A98D57EC-3180-4D13-961C-2844886A2421}" type="presOf" srcId="{45F49849-861D-4239-8073-64702874065B}" destId="{BEFAF713-FF6D-4835-99CA-3BAF64D0BC0C}" srcOrd="0" destOrd="0" presId="urn:microsoft.com/office/officeart/2005/8/layout/radial6"/>
    <dgm:cxn modelId="{3454CB31-B98F-49C0-BEB4-9E8FD468B877}" type="presOf" srcId="{68BEE939-66A0-4F3A-9008-64CFFE61268A}" destId="{B387E9F7-BBAB-43AD-AFC1-230B02B47953}" srcOrd="0" destOrd="0" presId="urn:microsoft.com/office/officeart/2005/8/layout/radial6"/>
    <dgm:cxn modelId="{EA59BE08-DEBF-4719-BF22-0150C2C35F5A}" srcId="{E6B35598-9447-4334-B0BA-FE373CD67BCC}" destId="{36982FD1-CAAF-41CD-9907-9CAF268A087E}" srcOrd="1" destOrd="0" parTransId="{D08BAA15-2B41-4C96-9A2E-7128A606A0D6}" sibTransId="{59BF5B3E-1473-4520-9BBA-89F09D34CA07}"/>
    <dgm:cxn modelId="{2BAD08D9-40D2-4CD4-BC17-A2E8E650ADF5}" type="presOf" srcId="{21CDE534-8410-4234-9F78-62809A1579B7}" destId="{374B9371-1830-4FCB-8AF5-69896104AFCA}" srcOrd="0" destOrd="0" presId="urn:microsoft.com/office/officeart/2005/8/layout/radial6"/>
    <dgm:cxn modelId="{6EB746FA-04EF-470B-BB78-C4626C052B4F}" type="presParOf" srcId="{D3E23F14-944A-4516-9D30-B188D1D7B517}" destId="{AD1E3F04-D7C8-44AA-828A-E1CD824057C9}" srcOrd="0" destOrd="0" presId="urn:microsoft.com/office/officeart/2005/8/layout/radial6"/>
    <dgm:cxn modelId="{27C56D3E-48AB-48AD-A4A0-47CB80EAD37C}" type="presParOf" srcId="{D3E23F14-944A-4516-9D30-B188D1D7B517}" destId="{A464D056-C015-4A4A-873C-C3DD83677E14}" srcOrd="1" destOrd="0" presId="urn:microsoft.com/office/officeart/2005/8/layout/radial6"/>
    <dgm:cxn modelId="{923A50D9-D945-4128-BD14-5022C14C1970}" type="presParOf" srcId="{D3E23F14-944A-4516-9D30-B188D1D7B517}" destId="{698EB109-45FC-4C3A-A4B0-79755287043A}" srcOrd="2" destOrd="0" presId="urn:microsoft.com/office/officeart/2005/8/layout/radial6"/>
    <dgm:cxn modelId="{2C72F727-22A7-4A3B-A432-EDBEEE53F4BF}" type="presParOf" srcId="{D3E23F14-944A-4516-9D30-B188D1D7B517}" destId="{E8B8F66B-CDCD-4443-82F1-6CC1E5C6B3C7}" srcOrd="3" destOrd="0" presId="urn:microsoft.com/office/officeart/2005/8/layout/radial6"/>
    <dgm:cxn modelId="{CB26A280-950B-4F47-A601-2B1F817EE301}" type="presParOf" srcId="{D3E23F14-944A-4516-9D30-B188D1D7B517}" destId="{C33EF5C2-8171-4E3D-AF6F-64DF4F16D77F}" srcOrd="4" destOrd="0" presId="urn:microsoft.com/office/officeart/2005/8/layout/radial6"/>
    <dgm:cxn modelId="{99240B65-81CA-41C1-92B9-90DF66EFDB6B}" type="presParOf" srcId="{D3E23F14-944A-4516-9D30-B188D1D7B517}" destId="{2DA61198-9CF0-447F-B262-5E85FEE674EC}" srcOrd="5" destOrd="0" presId="urn:microsoft.com/office/officeart/2005/8/layout/radial6"/>
    <dgm:cxn modelId="{50131114-5429-48CA-A958-50EAF3857902}" type="presParOf" srcId="{D3E23F14-944A-4516-9D30-B188D1D7B517}" destId="{E3B87026-3775-4CC1-9EB3-65C7D322D9BE}" srcOrd="6" destOrd="0" presId="urn:microsoft.com/office/officeart/2005/8/layout/radial6"/>
    <dgm:cxn modelId="{C71F6463-4FA1-4614-BC23-315B14E083FF}" type="presParOf" srcId="{D3E23F14-944A-4516-9D30-B188D1D7B517}" destId="{B387E9F7-BBAB-43AD-AFC1-230B02B47953}" srcOrd="7" destOrd="0" presId="urn:microsoft.com/office/officeart/2005/8/layout/radial6"/>
    <dgm:cxn modelId="{9DE28513-3403-41C9-A99D-EB6D864B38CD}" type="presParOf" srcId="{D3E23F14-944A-4516-9D30-B188D1D7B517}" destId="{4E60172A-7842-4E66-8ECE-3A01634C160C}" srcOrd="8" destOrd="0" presId="urn:microsoft.com/office/officeart/2005/8/layout/radial6"/>
    <dgm:cxn modelId="{0FCBB23F-2CE0-4CE6-81FD-202A22CE3E9F}" type="presParOf" srcId="{D3E23F14-944A-4516-9D30-B188D1D7B517}" destId="{8E0A1EBE-CDAF-4587-A8B8-EC4729692DFA}" srcOrd="9" destOrd="0" presId="urn:microsoft.com/office/officeart/2005/8/layout/radial6"/>
    <dgm:cxn modelId="{DA70BC23-635F-4DEE-9AFB-70F903DDE161}" type="presParOf" srcId="{D3E23F14-944A-4516-9D30-B188D1D7B517}" destId="{374B9371-1830-4FCB-8AF5-69896104AFCA}" srcOrd="10" destOrd="0" presId="urn:microsoft.com/office/officeart/2005/8/layout/radial6"/>
    <dgm:cxn modelId="{CB44EF10-1780-4699-9E06-9D4BBB6A6ECA}" type="presParOf" srcId="{D3E23F14-944A-4516-9D30-B188D1D7B517}" destId="{106195F3-537A-4A28-8C4B-0F6306805F34}" srcOrd="11" destOrd="0" presId="urn:microsoft.com/office/officeart/2005/8/layout/radial6"/>
    <dgm:cxn modelId="{E115E510-45E6-4B0C-A0FF-CB08CCC1EA0A}" type="presParOf" srcId="{D3E23F14-944A-4516-9D30-B188D1D7B517}" destId="{BEFAF713-FF6D-4835-99CA-3BAF64D0BC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AF713-FF6D-4835-99CA-3BAF64D0BC0C}">
      <dsp:nvSpPr>
        <dsp:cNvPr id="0" name=""/>
        <dsp:cNvSpPr/>
      </dsp:nvSpPr>
      <dsp:spPr>
        <a:xfrm>
          <a:off x="2232073" y="3673918"/>
          <a:ext cx="5187553" cy="5187553"/>
        </a:xfrm>
        <a:prstGeom prst="blockArc">
          <a:avLst>
            <a:gd name="adj1" fmla="val 13050780"/>
            <a:gd name="adj2" fmla="val 20147762"/>
            <a:gd name="adj3" fmla="val 4644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A1EBE-CDAF-4587-A8B8-EC4729692DFA}">
      <dsp:nvSpPr>
        <dsp:cNvPr id="0" name=""/>
        <dsp:cNvSpPr/>
      </dsp:nvSpPr>
      <dsp:spPr>
        <a:xfrm>
          <a:off x="-2309527" y="2041111"/>
          <a:ext cx="5187553" cy="5187553"/>
        </a:xfrm>
        <a:prstGeom prst="blockArc">
          <a:avLst>
            <a:gd name="adj1" fmla="val 17731600"/>
            <a:gd name="adj2" fmla="val 122177"/>
            <a:gd name="adj3" fmla="val 4644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87026-3775-4CC1-9EB3-65C7D322D9BE}">
      <dsp:nvSpPr>
        <dsp:cNvPr id="0" name=""/>
        <dsp:cNvSpPr/>
      </dsp:nvSpPr>
      <dsp:spPr>
        <a:xfrm>
          <a:off x="1282768" y="-984971"/>
          <a:ext cx="5803154" cy="5803154"/>
        </a:xfrm>
        <a:prstGeom prst="blockArc">
          <a:avLst>
            <a:gd name="adj1" fmla="val 21075232"/>
            <a:gd name="adj2" fmla="val 10275232"/>
            <a:gd name="adj3" fmla="val 4151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8F66B-CDCD-4443-82F1-6CC1E5C6B3C7}">
      <dsp:nvSpPr>
        <dsp:cNvPr id="0" name=""/>
        <dsp:cNvSpPr/>
      </dsp:nvSpPr>
      <dsp:spPr>
        <a:xfrm>
          <a:off x="6175072" y="697440"/>
          <a:ext cx="5187553" cy="5187553"/>
        </a:xfrm>
        <a:prstGeom prst="blockArc">
          <a:avLst>
            <a:gd name="adj1" fmla="val 7806442"/>
            <a:gd name="adj2" fmla="val 13529231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3F04-D7C8-44AA-828A-E1CD824057C9}">
      <dsp:nvSpPr>
        <dsp:cNvPr id="0" name=""/>
        <dsp:cNvSpPr/>
      </dsp:nvSpPr>
      <dsp:spPr>
        <a:xfrm>
          <a:off x="3059808" y="1728184"/>
          <a:ext cx="2389946" cy="2389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Vigilância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Epidemiológica</a:t>
          </a:r>
          <a:endParaRPr lang="pt-BR" sz="2000" kern="1200" dirty="0"/>
        </a:p>
      </dsp:txBody>
      <dsp:txXfrm>
        <a:off x="3059808" y="1728184"/>
        <a:ext cx="2389946" cy="2389946"/>
      </dsp:txXfrm>
    </dsp:sp>
    <dsp:sp modelId="{A464D056-C015-4A4A-873C-C3DD83677E14}">
      <dsp:nvSpPr>
        <dsp:cNvPr id="0" name=""/>
        <dsp:cNvSpPr/>
      </dsp:nvSpPr>
      <dsp:spPr>
        <a:xfrm>
          <a:off x="6300199" y="4392493"/>
          <a:ext cx="1672962" cy="16729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Monitora</a:t>
          </a:r>
          <a:endParaRPr lang="pt-BR" sz="1900" kern="1200" dirty="0"/>
        </a:p>
      </dsp:txBody>
      <dsp:txXfrm>
        <a:off x="6300199" y="4392493"/>
        <a:ext cx="1672962" cy="1672962"/>
      </dsp:txXfrm>
    </dsp:sp>
    <dsp:sp modelId="{C33EF5C2-8171-4E3D-AF6F-64DF4F16D77F}">
      <dsp:nvSpPr>
        <dsp:cNvPr id="0" name=""/>
        <dsp:cNvSpPr/>
      </dsp:nvSpPr>
      <dsp:spPr>
        <a:xfrm>
          <a:off x="6156175" y="648077"/>
          <a:ext cx="1672962" cy="167296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Investiga</a:t>
          </a:r>
          <a:endParaRPr lang="pt-BR" sz="1900" kern="1200" dirty="0"/>
        </a:p>
      </dsp:txBody>
      <dsp:txXfrm>
        <a:off x="6156175" y="648077"/>
        <a:ext cx="1672962" cy="1672962"/>
      </dsp:txXfrm>
    </dsp:sp>
    <dsp:sp modelId="{B387E9F7-BBAB-43AD-AFC1-230B02B47953}">
      <dsp:nvSpPr>
        <dsp:cNvPr id="0" name=""/>
        <dsp:cNvSpPr/>
      </dsp:nvSpPr>
      <dsp:spPr>
        <a:xfrm>
          <a:off x="539554" y="1512170"/>
          <a:ext cx="1672962" cy="167296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Elabora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diagnóstico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Saúde</a:t>
          </a:r>
          <a:endParaRPr lang="pt-BR" sz="1900" kern="1200" dirty="0"/>
        </a:p>
      </dsp:txBody>
      <dsp:txXfrm>
        <a:off x="539554" y="1512170"/>
        <a:ext cx="1672962" cy="1672962"/>
      </dsp:txXfrm>
    </dsp:sp>
    <dsp:sp modelId="{374B9371-1830-4FCB-8AF5-69896104AFCA}">
      <dsp:nvSpPr>
        <dsp:cNvPr id="0" name=""/>
        <dsp:cNvSpPr/>
      </dsp:nvSpPr>
      <dsp:spPr>
        <a:xfrm>
          <a:off x="1979718" y="3888430"/>
          <a:ext cx="1672962" cy="167296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Avalia</a:t>
          </a:r>
          <a:endParaRPr lang="pt-BR" sz="1900" kern="1200" dirty="0"/>
        </a:p>
      </dsp:txBody>
      <dsp:txXfrm>
        <a:off x="1979718" y="3888430"/>
        <a:ext cx="1672962" cy="167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A4A7C1-3899-4D9D-B85C-D1CEB6E935C5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4D30B80-31E0-4252-9639-56EE7969B2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F68825-476E-4C21-85C5-3205F450CC6D}" type="slidenum">
              <a:rPr lang="en-US" altLang="pt-BR">
                <a:solidFill>
                  <a:srgbClr val="000000"/>
                </a:solidFill>
              </a:rPr>
              <a:pPr/>
              <a:t>1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E67BB7-BB98-44B7-9358-FC84624C4786}" type="slidenum">
              <a:rPr lang="en-US" altLang="pt-BR">
                <a:ea typeface="ＭＳ Ｐゴシック" pitchFamily="34" charset="-128"/>
              </a:rPr>
              <a:pPr/>
              <a:t>31</a:t>
            </a:fld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0F657-DC45-4C0C-832E-5527B68724E5}" type="slidenum">
              <a:rPr lang="en-US" altLang="pt-BR">
                <a:ea typeface="ＭＳ Ｐゴシック" pitchFamily="34" charset="-128"/>
              </a:rPr>
              <a:pPr/>
              <a:t>32</a:t>
            </a:fld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CFA80-B8D3-483A-B1E0-E06BBADE2A2C}" type="slidenum">
              <a:rPr lang="en-US" altLang="pt-BR">
                <a:ea typeface="ＭＳ Ｐゴシック" pitchFamily="34" charset="-128"/>
              </a:rPr>
              <a:pPr/>
              <a:t>33</a:t>
            </a:fld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174750" y="768350"/>
            <a:ext cx="4751388" cy="3836988"/>
          </a:xfr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79" name="TextShape 2"/>
          <p:cNvSpPr txBox="1">
            <a:spLocks noChangeArrowheads="1"/>
          </p:cNvSpPr>
          <p:nvPr/>
        </p:nvSpPr>
        <p:spPr bwMode="auto">
          <a:xfrm>
            <a:off x="709613" y="4862513"/>
            <a:ext cx="5665787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19" tIns="49410" rIns="98819" bIns="49410"/>
          <a:lstStyle/>
          <a:p>
            <a:pPr eaLnBrk="1" hangingPunct="1"/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mtClean="0"/>
              <a:t>CENEPI: Marco no processo de implantação de um sistema de SNVE descentralizado</a:t>
            </a:r>
          </a:p>
          <a:p>
            <a:endParaRPr lang="en-US" altLang="pt-B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6F0E8C-0406-4A20-9D41-FD6449CE1817}" type="slidenum">
              <a:rPr lang="en-US" altLang="pt-BR">
                <a:ea typeface="ＭＳ Ｐゴシック" pitchFamily="34" charset="-128"/>
              </a:rPr>
              <a:pPr/>
              <a:t>9</a:t>
            </a:fld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mtClean="0"/>
              <a:t>CENEPI: Marco no processo de implantação de um sistema de SNVE descentralizado</a:t>
            </a:r>
          </a:p>
          <a:p>
            <a:endParaRPr lang="en-US" alt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0F16E5-A2B3-4EFF-8672-6E7B410DDF78}" type="slidenum">
              <a:rPr lang="en-US" altLang="pt-BR">
                <a:ea typeface="ＭＳ Ｐゴシック" pitchFamily="34" charset="-128"/>
              </a:rPr>
              <a:pPr/>
              <a:t>10</a:t>
            </a:fld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EB3FD-96A0-46B4-AAAD-F657592DAEF7}" type="slidenum">
              <a:rPr lang="pt-BR" altLang="pt-BR">
                <a:latin typeface="Arial" charset="0"/>
              </a:rPr>
              <a:pPr/>
              <a:t>11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mtClean="0"/>
              <a:t>VE deve lançar mão de diversas fontes de dados para fins de identificação e acompanhamento dos eventos de saúde. Fontes complementares são fundamentais par aumentar a abrangência e qualidade da informação.</a:t>
            </a:r>
          </a:p>
          <a:p>
            <a:r>
              <a:rPr lang="en-US" altLang="pt-BR" smtClean="0"/>
              <a:t>Notificação de casos suspeitos= garante maior sensibilidade e aumenta a oportunidade da execução e medidas de controle. Mesmo sendo obrigatória e passível de penalidades legais, muios profissionais não notificam adequadamente. Talvez pq não reconhecem sentido nesta atividade e a importância que dos resultados que podem ser obtidos a partir de uma simples notificação.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27C93-4E4E-44B0-9D92-9C0402650AB1}" type="slidenum">
              <a:rPr lang="en-US" altLang="pt-BR">
                <a:ea typeface="ＭＳ Ｐゴシック" pitchFamily="34" charset="-128"/>
              </a:rPr>
              <a:pPr/>
              <a:t>19</a:t>
            </a:fld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mtClean="0"/>
              <a:t>VE deve lançar mão de diversas fontes de dados para fins de identificação e acompanhamento dos eventos de saúde. Fontes complementares são fundamentais par aumentar a abrangência e qualidade da informação.</a:t>
            </a:r>
          </a:p>
          <a:p>
            <a:r>
              <a:rPr lang="en-US" altLang="pt-BR" smtClean="0"/>
              <a:t>Notificação de casos suspeitos= garante maior sensibilidade e aumenta a oportunidade da execução e medidas de controle. Mesmo sendo obrigatória e passível de penalidades legais, muios profissionais não notificam adequadamente. Talvez pq não reconhecem sentido nesta atividade e a importância que dos resultados que podem ser obtidos a partir de uma simples notificação.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71EF40-8435-4ACF-BD76-52DA1A9E8122}" type="slidenum">
              <a:rPr lang="en-US" altLang="pt-BR">
                <a:ea typeface="ＭＳ Ｐゴシック" pitchFamily="34" charset="-128"/>
              </a:rPr>
              <a:pPr/>
              <a:t>23</a:t>
            </a:fld>
            <a:endParaRPr lang="en-US" altLang="pt-B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52F557-6548-45DA-AC59-81BA3D975381}" type="slidenum">
              <a:rPr lang="en-US" altLang="pt-BR">
                <a:ea typeface="ＭＳ Ｐゴシック" pitchFamily="34" charset="-128"/>
              </a:rPr>
              <a:pPr/>
              <a:t>24</a:t>
            </a:fld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74750" y="768350"/>
            <a:ext cx="4751388" cy="3836988"/>
          </a:xfr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59" name="TextShape 2"/>
          <p:cNvSpPr txBox="1">
            <a:spLocks noChangeArrowheads="1"/>
          </p:cNvSpPr>
          <p:nvPr/>
        </p:nvSpPr>
        <p:spPr bwMode="auto">
          <a:xfrm>
            <a:off x="709613" y="4862513"/>
            <a:ext cx="5665787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19" tIns="49410" rIns="98819" bIns="49410"/>
          <a:lstStyle/>
          <a:p>
            <a:pPr eaLnBrk="1" hangingPunct="1"/>
            <a:endParaRPr lang="pt-BR" altLang="pt-BR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50642-BB16-4101-AA61-4763D70E3EEA}" type="slidenum">
              <a:rPr lang="en-US" altLang="pt-BR">
                <a:ea typeface="ＭＳ Ｐゴシック" pitchFamily="34" charset="-128"/>
              </a:rPr>
              <a:pPr/>
              <a:t>30</a:t>
            </a:fld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99BD-AB91-428F-AFF4-E7C9BE57F898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CFCF-E1DA-4DF7-A47E-0E76FC747F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BD79-CF21-48E8-B9FB-AEB2D6F4176E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52D1-188C-457E-AE15-3C54399837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1B28-C802-4015-A3B2-FD9DE59D8467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D5FE-7828-4251-9F08-A864CA044B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A949C-A684-491D-8741-123C67B93C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20D3-1266-46F5-98CF-299F1A40E824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E0D3-AED6-4A95-895F-68FB631DCA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E4F6-F499-402D-AF4B-1D8201542686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BC2D-A949-4080-99A5-42848AE354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2F9F-B5ED-4412-9467-8AC49E63A33E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B30B-042B-41D5-81F5-09FBDC2324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585E-841F-4E11-B774-D04ABCA4435F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9788-D7D5-4C12-8E9B-592A45C531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30E5-017D-4420-8184-F2E17D381AB0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3A5-1FCB-4897-BC44-829502A57E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7B6A-4904-422A-AF13-CB1F40F661D0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C3A-8092-420B-A263-EF72C78D46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0579-C882-417C-B053-F14CA5D7C760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A97C-CC83-4599-8BED-36B14769D8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2852-954C-4DEE-A3B2-7C218E9C18BD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89D2-2CD3-4046-A27B-8AE301D155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56D09-4CED-4F38-AEC5-9030CE93A05C}" type="datetimeFigureOut">
              <a:rPr lang="pt-BR"/>
              <a:pPr>
                <a:defRPr/>
              </a:pPr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AF4E3C-2D4B-49F4-BF4F-FD77C9A2A8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Resultado de imagem para isc 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9525"/>
            <a:ext cx="44640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5" descr="Resultado de imagem para isc uff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100" name="Imagem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5988" y="0"/>
            <a:ext cx="11160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CaixaDeTexto 10"/>
          <p:cNvSpPr txBox="1">
            <a:spLocks noChangeArrowheads="1"/>
          </p:cNvSpPr>
          <p:nvPr/>
        </p:nvSpPr>
        <p:spPr bwMode="auto">
          <a:xfrm>
            <a:off x="1804988" y="4635500"/>
            <a:ext cx="7864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100" b="1">
                <a:solidFill>
                  <a:srgbClr val="002060"/>
                </a:solidFill>
              </a:rPr>
              <a:t>JACKELINE CHRISTIANE PINTO LOBATO VASCONCELOS</a:t>
            </a:r>
          </a:p>
          <a:p>
            <a:pPr algn="ctr" eaLnBrk="1" hangingPunct="1"/>
            <a:endParaRPr lang="pt-BR" altLang="pt-BR" sz="1600" b="1">
              <a:solidFill>
                <a:srgbClr val="002060"/>
              </a:solidFill>
            </a:endParaRPr>
          </a:p>
          <a:p>
            <a:pPr algn="ctr" eaLnBrk="1" hangingPunct="1"/>
            <a:r>
              <a:rPr lang="pt-BR" altLang="pt-BR" sz="1600" b="1">
                <a:solidFill>
                  <a:srgbClr val="002060"/>
                </a:solidFill>
              </a:rPr>
              <a:t>Março 2019</a:t>
            </a:r>
          </a:p>
        </p:txBody>
      </p:sp>
      <p:pic>
        <p:nvPicPr>
          <p:cNvPr id="4102" name="Picture 11" descr="http://portalsaude.saude.gov.br/images/jpg/2014/setembro/01/Imagem-para-site-DC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4775" y="4559300"/>
            <a:ext cx="14017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 txBox="1">
            <a:spLocks noChangeArrowheads="1"/>
          </p:cNvSpPr>
          <p:nvPr/>
        </p:nvSpPr>
        <p:spPr bwMode="auto">
          <a:xfrm>
            <a:off x="1120775" y="1968500"/>
            <a:ext cx="914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 defTabSz="457200" eaLnBrk="1" hangingPunct="1"/>
            <a:r>
              <a:rPr lang="pt-BR" altLang="pt-BR" sz="4800" b="1">
                <a:solidFill>
                  <a:srgbClr val="31859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Vigilância</a:t>
            </a:r>
            <a:r>
              <a:rPr lang="pt-BR" altLang="pt-BR" sz="4800">
                <a:solidFill>
                  <a:schemeClr val="accent1"/>
                </a:solidFill>
              </a:rPr>
              <a:t> </a:t>
            </a:r>
            <a:r>
              <a:rPr lang="pt-BR" altLang="pt-BR" sz="4800" b="1">
                <a:solidFill>
                  <a:srgbClr val="31859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Saúde e Vigilância Epidemiológica: Conceitos Básicos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3" cstate="print"/>
          <a:srcRect t="4594" b="5840"/>
          <a:stretch>
            <a:fillRect/>
          </a:stretch>
        </p:blipFill>
        <p:spPr bwMode="auto">
          <a:xfrm>
            <a:off x="646113" y="166688"/>
            <a:ext cx="11185525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646113" y="334963"/>
            <a:ext cx="3346450" cy="1519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25400"/>
            <a:ext cx="9585325" cy="942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b="1" dirty="0" smtClean="0">
                <a:latin typeface="Trebuchet MS" panose="020B0603020202020204" pitchFamily="34" charset="0"/>
                <a:ea typeface="+mn-ea"/>
                <a:cs typeface="+mn-cs"/>
              </a:rPr>
              <a:t>FONTES DE DADOS PARA VIGILÂNCIA</a:t>
            </a:r>
            <a:endParaRPr lang="pt-BR" altLang="pt-BR" b="1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462588" y="6332538"/>
            <a:ext cx="633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600">
                <a:latin typeface="Candara" pitchFamily="34" charset="0"/>
              </a:rPr>
              <a:t>Guia de vigilância epidemiológica, 2009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206375" y="968375"/>
            <a:ext cx="11461750" cy="5702300"/>
          </a:xfrm>
        </p:spPr>
        <p:txBody>
          <a:bodyPr/>
          <a:lstStyle/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Notificação de doenças e agravos;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Exames laboratoriais;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Registros vitais;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Vigilância sentinela;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Registros médicos e hospitalares;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Estudos epidemiológicos (inquéritos populacionais);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Sistemas de registro de dados administrativos;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Pesquisa de casos e surtos;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mtClean="0">
                <a:latin typeface="Trebuchet MS" pitchFamily="34" charset="0"/>
              </a:rPr>
              <a:t>Rumores.</a:t>
            </a:r>
            <a:endParaRPr lang="pt-BR" altLang="pt-BR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1"/>
          <p:cNvSpPr>
            <a:spLocks noChangeArrowheads="1"/>
          </p:cNvSpPr>
          <p:nvPr/>
        </p:nvSpPr>
        <p:spPr bwMode="auto">
          <a:xfrm>
            <a:off x="339725" y="1146175"/>
            <a:ext cx="111236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4400" b="1"/>
              <a:t>DOENÇAS DE NOTIFICAÇÃO COMPULSÓRIA</a:t>
            </a:r>
          </a:p>
        </p:txBody>
      </p:sp>
      <p:pic>
        <p:nvPicPr>
          <p:cNvPr id="17411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3336925"/>
            <a:ext cx="54197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8288" y="501650"/>
            <a:ext cx="11593512" cy="5667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Magnitude;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Potencial </a:t>
            </a:r>
            <a:r>
              <a:rPr lang="pt-BR" altLang="pt-BR" sz="2800" dirty="0">
                <a:latin typeface="Trebuchet MS" panose="020B0603020202020204" pitchFamily="34" charset="0"/>
                <a:ea typeface="+mn-ea"/>
              </a:rPr>
              <a:t>de </a:t>
            </a: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disseminação;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Transcendência;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Vulnerabilidade;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Compromissos internacionais;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Epidemias</a:t>
            </a:r>
            <a:r>
              <a:rPr lang="pt-BR" altLang="pt-BR" sz="2800" dirty="0">
                <a:latin typeface="Trebuchet MS" panose="020B0603020202020204" pitchFamily="34" charset="0"/>
                <a:ea typeface="+mn-ea"/>
              </a:rPr>
              <a:t>, surtos e agravos inusitados à </a:t>
            </a:r>
            <a:r>
              <a:rPr lang="pt-BR" altLang="pt-BR" sz="2800" dirty="0" smtClean="0">
                <a:latin typeface="Trebuchet MS" panose="020B0603020202020204" pitchFamily="34" charset="0"/>
                <a:ea typeface="+mn-ea"/>
              </a:rPr>
              <a:t>saúde.</a:t>
            </a:r>
            <a:endParaRPr lang="pt-BR" altLang="pt-BR" sz="2800" dirty="0">
              <a:latin typeface="Trebuchet MS" panose="020B0603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1435100"/>
            <a:ext cx="97440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0"/>
            <a:ext cx="10541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296863"/>
            <a:ext cx="10558462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2265363" y="1133475"/>
            <a:ext cx="8216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5400"/>
              <a:t>QUEM DEVE NOTIFICAR??</a:t>
            </a:r>
          </a:p>
        </p:txBody>
      </p:sp>
      <p:pic>
        <p:nvPicPr>
          <p:cNvPr id="2253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8" y="3119438"/>
            <a:ext cx="30464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833438"/>
            <a:ext cx="10523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13" y="6259513"/>
            <a:ext cx="5821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4262438"/>
            <a:ext cx="108997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290513" y="1854200"/>
            <a:ext cx="11403012" cy="4813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7388" indent="-328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pt-BR" dirty="0">
              <a:latin typeface="Trebuchet MS" panose="020B0603020202020204" pitchFamily="34" charset="0"/>
              <a:ea typeface="+mn-ea"/>
            </a:endParaRPr>
          </a:p>
          <a:p>
            <a:pPr marL="800100"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Trebuchet MS" panose="020B0603020202020204" pitchFamily="34" charset="0"/>
                <a:ea typeface="+mn-ea"/>
              </a:rPr>
              <a:t>Notificação é principal fonte de dados da VE – </a:t>
            </a:r>
            <a:r>
              <a:rPr lang="pt-BR" altLang="pt-BR" dirty="0">
                <a:latin typeface="Trebuchet MS" panose="020B0603020202020204" pitchFamily="34" charset="0"/>
                <a:ea typeface="+mn-ea"/>
              </a:rPr>
              <a:t>comunicação da </a:t>
            </a:r>
            <a:r>
              <a:rPr lang="pt-BR" altLang="pt-BR" b="1" dirty="0">
                <a:latin typeface="Trebuchet MS" panose="020B0603020202020204" pitchFamily="34" charset="0"/>
                <a:ea typeface="+mn-ea"/>
              </a:rPr>
              <a:t>ocorrência</a:t>
            </a:r>
            <a:r>
              <a:rPr lang="pt-BR" altLang="pt-BR" dirty="0">
                <a:latin typeface="Trebuchet MS" panose="020B0603020202020204" pitchFamily="34" charset="0"/>
                <a:ea typeface="+mn-ea"/>
              </a:rPr>
              <a:t> ou </a:t>
            </a:r>
            <a:r>
              <a:rPr lang="pt-BR" altLang="pt-BR" b="1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</a:rPr>
              <a:t>suspeita</a:t>
            </a:r>
            <a:r>
              <a:rPr lang="pt-BR" altLang="pt-BR" dirty="0">
                <a:latin typeface="Trebuchet MS" panose="020B0603020202020204" pitchFamily="34" charset="0"/>
                <a:ea typeface="+mn-ea"/>
              </a:rPr>
              <a:t> de ocorrência de uma doença ou agravo à saúde feita à autoridade sanitária </a:t>
            </a:r>
            <a:r>
              <a:rPr lang="pt-BR" altLang="pt-BR" b="1" dirty="0">
                <a:latin typeface="Trebuchet MS" panose="020B0603020202020204" pitchFamily="34" charset="0"/>
                <a:ea typeface="+mn-ea"/>
              </a:rPr>
              <a:t>por profissionais de saúde ou qualquer cidadão</a:t>
            </a:r>
            <a:r>
              <a:rPr lang="pt-BR" altLang="pt-BR" dirty="0">
                <a:latin typeface="Trebuchet MS" panose="020B0603020202020204" pitchFamily="34" charset="0"/>
                <a:ea typeface="+mn-ea"/>
              </a:rPr>
              <a:t>, para fins de adoção de medidas de intervenção pertinentes. Registro sistemático de doenças de notificação compulsória ocorre desde 1969</a:t>
            </a:r>
            <a:r>
              <a:rPr lang="pt-BR" altLang="pt-BR" dirty="0" smtClean="0">
                <a:latin typeface="Trebuchet MS" panose="020B0603020202020204" pitchFamily="34" charset="0"/>
                <a:ea typeface="+mn-ea"/>
              </a:rPr>
              <a:t>.</a:t>
            </a:r>
            <a:endParaRPr lang="pt-BR" dirty="0">
              <a:latin typeface="Trebuchet MS" panose="020B0603020202020204" pitchFamily="34" charset="0"/>
              <a:ea typeface="+mn-ea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endParaRPr lang="pt-BR" dirty="0"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4579" name="CaixaDeTexto 1"/>
          <p:cNvSpPr txBox="1">
            <a:spLocks noChangeArrowheads="1"/>
          </p:cNvSpPr>
          <p:nvPr/>
        </p:nvSpPr>
        <p:spPr bwMode="auto">
          <a:xfrm>
            <a:off x="90488" y="180975"/>
            <a:ext cx="122348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400" b="1"/>
              <a:t>Sistema de Informação de Agravos de Notificação (SINAN)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1788" y="1004888"/>
            <a:ext cx="11504612" cy="3244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b="1" dirty="0"/>
              <a:t>Objetivos: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sz="2800" dirty="0"/>
              <a:t>Apresentar os principais aspectos relativos à vigilância em saúde e vigilância epidemiológica no contexto da prática médica;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sz="2800" dirty="0"/>
              <a:t>Realizar uma reflexão acerca do papel do profissional de saúde na Vigilância Epidemiológica.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4363" y="158750"/>
            <a:ext cx="10515600" cy="10001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>
                <a:latin typeface="Trebuchet MS" panose="020B0603020202020204" pitchFamily="34" charset="0"/>
                <a:ea typeface="+mn-ea"/>
                <a:cs typeface="+mn-cs"/>
              </a:rPr>
              <a:t>AULA DE HOJE</a:t>
            </a:r>
          </a:p>
        </p:txBody>
      </p:sp>
      <p:pic>
        <p:nvPicPr>
          <p:cNvPr id="5124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025" y="3757613"/>
            <a:ext cx="37861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9"/>
          <p:cNvSpPr txBox="1">
            <a:spLocks noChangeArrowheads="1"/>
          </p:cNvSpPr>
          <p:nvPr/>
        </p:nvSpPr>
        <p:spPr bwMode="auto">
          <a:xfrm>
            <a:off x="1524000" y="-1588"/>
            <a:ext cx="914400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/>
              <a:t>Importância da rápida identificação de um evento</a:t>
            </a:r>
          </a:p>
        </p:txBody>
      </p:sp>
      <p:sp>
        <p:nvSpPr>
          <p:cNvPr id="25603" name="CaixaDeTexto 15"/>
          <p:cNvSpPr txBox="1">
            <a:spLocks noChangeArrowheads="1"/>
          </p:cNvSpPr>
          <p:nvPr/>
        </p:nvSpPr>
        <p:spPr bwMode="auto">
          <a:xfrm>
            <a:off x="1666875" y="6429375"/>
            <a:ext cx="864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Fonte: </a:t>
            </a:r>
            <a:r>
              <a:rPr lang="pt-BR" altLang="pt-BR" sz="1600">
                <a:latin typeface="Arial" charset="0"/>
                <a:cs typeface="Arial" charset="0"/>
              </a:rPr>
              <a:t>OMS, Un porvenir más seguro. Informe sobre la salud en mundo 2007.</a:t>
            </a:r>
          </a:p>
        </p:txBody>
      </p:sp>
      <p:pic>
        <p:nvPicPr>
          <p:cNvPr id="25604" name="Picture 13" descr="C:\Users\CIEVS RIO\Desktop\SnagIT\SNAG-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847725"/>
            <a:ext cx="80105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ixaDeTexto 14"/>
          <p:cNvSpPr txBox="1">
            <a:spLocks noChangeArrowheads="1"/>
          </p:cNvSpPr>
          <p:nvPr/>
        </p:nvSpPr>
        <p:spPr bwMode="auto">
          <a:xfrm>
            <a:off x="5381625" y="597535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9"/>
          <p:cNvSpPr txBox="1">
            <a:spLocks noChangeArrowheads="1"/>
          </p:cNvSpPr>
          <p:nvPr/>
        </p:nvSpPr>
        <p:spPr bwMode="auto">
          <a:xfrm>
            <a:off x="1524000" y="-2698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/>
              <a:t>Importância da rápida identificação de um evento</a:t>
            </a:r>
          </a:p>
        </p:txBody>
      </p:sp>
      <p:sp>
        <p:nvSpPr>
          <p:cNvPr id="26627" name="CaixaDeTexto 15"/>
          <p:cNvSpPr txBox="1">
            <a:spLocks noChangeArrowheads="1"/>
          </p:cNvSpPr>
          <p:nvPr/>
        </p:nvSpPr>
        <p:spPr bwMode="auto">
          <a:xfrm>
            <a:off x="1666875" y="6429375"/>
            <a:ext cx="864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Fonte: </a:t>
            </a:r>
            <a:r>
              <a:rPr lang="pt-BR" altLang="pt-BR" sz="1600">
                <a:latin typeface="Arial" charset="0"/>
                <a:cs typeface="Arial" charset="0"/>
              </a:rPr>
              <a:t>OMS, Un porvenir más seguro. Informe sobre la salud en mundo 2007.</a:t>
            </a:r>
          </a:p>
        </p:txBody>
      </p:sp>
      <p:pic>
        <p:nvPicPr>
          <p:cNvPr id="26628" name="Picture 4" descr="C:\Users\CIEVS RIO\Desktop\SnagIT\SNAG-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8" y="833438"/>
            <a:ext cx="79898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aixaDeTexto 7"/>
          <p:cNvSpPr txBox="1">
            <a:spLocks noChangeArrowheads="1"/>
          </p:cNvSpPr>
          <p:nvPr/>
        </p:nvSpPr>
        <p:spPr bwMode="auto">
          <a:xfrm>
            <a:off x="5381625" y="597535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9"/>
          <p:cNvSpPr txBox="1">
            <a:spLocks noChangeArrowheads="1"/>
          </p:cNvSpPr>
          <p:nvPr/>
        </p:nvSpPr>
        <p:spPr bwMode="auto">
          <a:xfrm>
            <a:off x="1524000" y="-2698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/>
              <a:t>Importância da rápida identificação de um evento</a:t>
            </a:r>
          </a:p>
        </p:txBody>
      </p:sp>
      <p:sp>
        <p:nvSpPr>
          <p:cNvPr id="27651" name="CaixaDeTexto 15"/>
          <p:cNvSpPr txBox="1">
            <a:spLocks noChangeArrowheads="1"/>
          </p:cNvSpPr>
          <p:nvPr/>
        </p:nvSpPr>
        <p:spPr bwMode="auto">
          <a:xfrm>
            <a:off x="1666875" y="6429375"/>
            <a:ext cx="864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Fonte: </a:t>
            </a:r>
            <a:r>
              <a:rPr lang="pt-BR" altLang="pt-BR" sz="1600">
                <a:latin typeface="Arial" charset="0"/>
                <a:cs typeface="Arial" charset="0"/>
              </a:rPr>
              <a:t>OMS, Un porvenir más seguro. Informe sobre la salud en mundo 2007.</a:t>
            </a:r>
          </a:p>
        </p:txBody>
      </p:sp>
      <p:sp>
        <p:nvSpPr>
          <p:cNvPr id="27652" name="CaixaDeTexto 7"/>
          <p:cNvSpPr txBox="1">
            <a:spLocks noChangeArrowheads="1"/>
          </p:cNvSpPr>
          <p:nvPr/>
        </p:nvSpPr>
        <p:spPr bwMode="auto">
          <a:xfrm>
            <a:off x="5381625" y="597535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1">
                <a:latin typeface="Arial" charset="0"/>
                <a:cs typeface="Arial" charset="0"/>
              </a:rPr>
              <a:t>Dias</a:t>
            </a:r>
          </a:p>
        </p:txBody>
      </p:sp>
      <p:pic>
        <p:nvPicPr>
          <p:cNvPr id="27653" name="Picture 2" descr="C:\Users\CIEVS RIO\Desktop\SnagIT\SNAG-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876300"/>
            <a:ext cx="80295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290513" y="1854200"/>
            <a:ext cx="11571287" cy="4813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7388" indent="-328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latin typeface="Trebuchet MS" panose="020B0603020202020204" pitchFamily="34" charset="0"/>
                <a:ea typeface="+mn-ea"/>
              </a:rPr>
              <a:t>Documentação </a:t>
            </a:r>
            <a:r>
              <a:rPr lang="pt-BR" dirty="0">
                <a:latin typeface="Trebuchet MS" panose="020B0603020202020204" pitchFamily="34" charset="0"/>
                <a:ea typeface="+mn-ea"/>
              </a:rPr>
              <a:t>operacional</a:t>
            </a:r>
          </a:p>
          <a:p>
            <a:pPr marL="744538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Trebuchet MS" panose="020B0603020202020204" pitchFamily="34" charset="0"/>
                <a:ea typeface="+mn-ea"/>
              </a:rPr>
              <a:t>FIN – Ficha Individual de Notificação. É preenchida pelas </a:t>
            </a:r>
            <a:r>
              <a:rPr lang="pt-BR" b="1" dirty="0">
                <a:latin typeface="Trebuchet MS" panose="020B0603020202020204" pitchFamily="34" charset="0"/>
                <a:ea typeface="+mn-ea"/>
              </a:rPr>
              <a:t>unidades assistenciais</a:t>
            </a:r>
            <a:r>
              <a:rPr lang="pt-BR" dirty="0">
                <a:latin typeface="Trebuchet MS" panose="020B0603020202020204" pitchFamily="34" charset="0"/>
                <a:ea typeface="+mn-ea"/>
              </a:rPr>
              <a:t> para cada paciente quando da suspeita da ocorrência de problema de saúde de notificação compulsória ou de interesse nacional, estadual ou municipal</a:t>
            </a:r>
            <a:r>
              <a:rPr lang="pt-BR" dirty="0" smtClean="0">
                <a:latin typeface="Trebuchet MS" panose="020B0603020202020204" pitchFamily="34" charset="0"/>
                <a:ea typeface="+mn-ea"/>
              </a:rPr>
              <a:t>.</a:t>
            </a:r>
            <a:endParaRPr lang="pt-BR" dirty="0">
              <a:latin typeface="Trebuchet MS" panose="020B0603020202020204" pitchFamily="34" charset="0"/>
              <a:ea typeface="+mn-ea"/>
            </a:endParaRPr>
          </a:p>
          <a:p>
            <a:pPr marL="744538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Trebuchet MS" panose="020B0603020202020204" pitchFamily="34" charset="0"/>
                <a:ea typeface="+mn-ea"/>
              </a:rPr>
              <a:t>FII – Ficha Individual de Investigação. É um roteiro de </a:t>
            </a:r>
            <a:r>
              <a:rPr lang="pt-BR" dirty="0" smtClean="0">
                <a:latin typeface="Trebuchet MS" panose="020B0603020202020204" pitchFamily="34" charset="0"/>
                <a:ea typeface="+mn-ea"/>
              </a:rPr>
              <a:t>investigação </a:t>
            </a:r>
            <a:r>
              <a:rPr lang="pt-BR" dirty="0">
                <a:latin typeface="Trebuchet MS" panose="020B0603020202020204" pitchFamily="34" charset="0"/>
                <a:ea typeface="+mn-ea"/>
              </a:rPr>
              <a:t>que possibilita a identificação da fonte de infecção e os mecanismos de transmissão da doença.</a:t>
            </a:r>
          </a:p>
        </p:txBody>
      </p:sp>
      <p:sp>
        <p:nvSpPr>
          <p:cNvPr id="28675" name="CaixaDeTexto 1"/>
          <p:cNvSpPr txBox="1">
            <a:spLocks noChangeArrowheads="1"/>
          </p:cNvSpPr>
          <p:nvPr/>
        </p:nvSpPr>
        <p:spPr bwMode="auto">
          <a:xfrm>
            <a:off x="90488" y="180975"/>
            <a:ext cx="122348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400" b="1"/>
              <a:t>Sistema de Informação de Agravos de Notificação (SINAN)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2459038" y="1008063"/>
            <a:ext cx="7324725" cy="4533900"/>
            <a:chOff x="546" y="1178"/>
            <a:chExt cx="4614" cy="3145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1200" y="4183"/>
            <a:ext cx="3840" cy="140"/>
          </p:xfrm>
          <a:graphic>
            <a:graphicData uri="http://schemas.openxmlformats.org/presentationml/2006/ole">
              <p:oleObj spid="_x0000_s1026" name="CorelDRAW" r:id="rId4" imgW="9533520" imgH="346680" progId="">
                <p:embed/>
              </p:oleObj>
            </a:graphicData>
          </a:graphic>
        </p:graphicFrame>
        <p:sp>
          <p:nvSpPr>
            <p:cNvPr id="67590" name="Text Box 10"/>
            <p:cNvSpPr txBox="1">
              <a:spLocks noChangeArrowheads="1"/>
            </p:cNvSpPr>
            <p:nvPr/>
          </p:nvSpPr>
          <p:spPr bwMode="auto">
            <a:xfrm>
              <a:off x="546" y="1208"/>
              <a:ext cx="1584" cy="28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Unidades de Saúde</a:t>
              </a:r>
            </a:p>
          </p:txBody>
        </p:sp>
        <p:sp>
          <p:nvSpPr>
            <p:cNvPr id="67591" name="Rectangle 11"/>
            <p:cNvSpPr>
              <a:spLocks noChangeArrowheads="1"/>
            </p:cNvSpPr>
            <p:nvPr/>
          </p:nvSpPr>
          <p:spPr bwMode="auto">
            <a:xfrm>
              <a:off x="3820" y="1178"/>
              <a:ext cx="1296" cy="27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>
                  <a:solidFill>
                    <a:srgbClr val="000000"/>
                  </a:solidFill>
                  <a:latin typeface="Candara" panose="020E0502030303020204" pitchFamily="34" charset="0"/>
                </a:rPr>
                <a:t>Outras Fontes</a:t>
              </a:r>
            </a:p>
          </p:txBody>
        </p:sp>
        <p:sp>
          <p:nvSpPr>
            <p:cNvPr id="67592" name="Rectangle 12"/>
            <p:cNvSpPr>
              <a:spLocks noChangeArrowheads="1"/>
            </p:cNvSpPr>
            <p:nvPr/>
          </p:nvSpPr>
          <p:spPr bwMode="auto">
            <a:xfrm>
              <a:off x="2371" y="1193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pt-BR" altLang="pt-BR" sz="2000" b="1">
                  <a:solidFill>
                    <a:srgbClr val="000000"/>
                  </a:solidFill>
                  <a:latin typeface="Candara" panose="020E0502030303020204" pitchFamily="34" charset="0"/>
                </a:rPr>
                <a:t>Hospitais</a:t>
              </a:r>
            </a:p>
          </p:txBody>
        </p:sp>
        <p:sp>
          <p:nvSpPr>
            <p:cNvPr id="67593" name="Rectangle 13"/>
            <p:cNvSpPr>
              <a:spLocks noChangeArrowheads="1"/>
            </p:cNvSpPr>
            <p:nvPr/>
          </p:nvSpPr>
          <p:spPr bwMode="auto">
            <a:xfrm>
              <a:off x="1610" y="3276"/>
              <a:ext cx="2404" cy="2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>
                  <a:solidFill>
                    <a:srgbClr val="000000"/>
                  </a:solidFill>
                  <a:latin typeface="Candara" panose="020E0502030303020204" pitchFamily="34" charset="0"/>
                </a:rPr>
                <a:t>Secretaria de Estado de Saúde</a:t>
              </a:r>
            </a:p>
          </p:txBody>
        </p:sp>
        <p:sp>
          <p:nvSpPr>
            <p:cNvPr id="1034" name="Rectangle 14"/>
            <p:cNvSpPr>
              <a:spLocks noChangeArrowheads="1"/>
            </p:cNvSpPr>
            <p:nvPr/>
          </p:nvSpPr>
          <p:spPr bwMode="auto">
            <a:xfrm>
              <a:off x="4104" y="1896"/>
              <a:ext cx="105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ndara" pitchFamily="34" charset="0"/>
                  <a:ea typeface="ＭＳ Ｐゴシック" pitchFamily="34" charset="-128"/>
                </a:rPr>
                <a:t>Município</a:t>
              </a:r>
            </a:p>
          </p:txBody>
        </p:sp>
        <p:sp>
          <p:nvSpPr>
            <p:cNvPr id="67595" name="Rectangle 15"/>
            <p:cNvSpPr>
              <a:spLocks noChangeArrowheads="1"/>
            </p:cNvSpPr>
            <p:nvPr/>
          </p:nvSpPr>
          <p:spPr bwMode="auto">
            <a:xfrm>
              <a:off x="2154" y="2603"/>
              <a:ext cx="1497" cy="2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>
                  <a:solidFill>
                    <a:srgbClr val="000000"/>
                  </a:solidFill>
                  <a:latin typeface="Candara" panose="020E0502030303020204" pitchFamily="34" charset="0"/>
                </a:rPr>
                <a:t>Regional de Saúde</a:t>
              </a:r>
            </a:p>
          </p:txBody>
        </p:sp>
        <p:sp>
          <p:nvSpPr>
            <p:cNvPr id="67596" name="Rectangle 16"/>
            <p:cNvSpPr>
              <a:spLocks noChangeArrowheads="1"/>
            </p:cNvSpPr>
            <p:nvPr/>
          </p:nvSpPr>
          <p:spPr bwMode="auto">
            <a:xfrm>
              <a:off x="1704" y="1924"/>
              <a:ext cx="2352" cy="28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dirty="0">
                  <a:solidFill>
                    <a:srgbClr val="000000"/>
                  </a:solidFill>
                  <a:latin typeface="Candara" panose="020E0502030303020204" pitchFamily="34" charset="0"/>
                </a:rPr>
                <a:t>Secretaria Municipal de Saúde</a:t>
              </a:r>
            </a:p>
          </p:txBody>
        </p:sp>
        <p:sp>
          <p:nvSpPr>
            <p:cNvPr id="1037" name="Rectangle 17"/>
            <p:cNvSpPr>
              <a:spLocks noChangeArrowheads="1"/>
            </p:cNvSpPr>
            <p:nvPr/>
          </p:nvSpPr>
          <p:spPr bwMode="auto">
            <a:xfrm>
              <a:off x="4278" y="2788"/>
              <a:ext cx="80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ndara" pitchFamily="34" charset="0"/>
                  <a:ea typeface="ＭＳ Ｐゴシック" pitchFamily="34" charset="-128"/>
                </a:rPr>
                <a:t>Estado</a:t>
              </a:r>
            </a:p>
          </p:txBody>
        </p:sp>
        <p:sp>
          <p:nvSpPr>
            <p:cNvPr id="1038" name="Rectangle 18"/>
            <p:cNvSpPr>
              <a:spLocks noChangeArrowheads="1"/>
            </p:cNvSpPr>
            <p:nvPr/>
          </p:nvSpPr>
          <p:spPr bwMode="auto">
            <a:xfrm>
              <a:off x="2018" y="3900"/>
              <a:ext cx="1724" cy="2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dirty="0">
                  <a:latin typeface="Candara" panose="020E0502030303020204" pitchFamily="34" charset="0"/>
                </a:rPr>
                <a:t>Ministério da Saúde</a:t>
              </a:r>
            </a:p>
          </p:txBody>
        </p:sp>
        <p:sp>
          <p:nvSpPr>
            <p:cNvPr id="1039" name="Rectangle 19"/>
            <p:cNvSpPr>
              <a:spLocks noChangeArrowheads="1"/>
            </p:cNvSpPr>
            <p:nvPr/>
          </p:nvSpPr>
          <p:spPr bwMode="auto">
            <a:xfrm>
              <a:off x="4274" y="3898"/>
              <a:ext cx="71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ndara" pitchFamily="34" charset="0"/>
                  <a:ea typeface="ＭＳ Ｐゴシック" pitchFamily="34" charset="-128"/>
                </a:rPr>
                <a:t>Nacional</a:t>
              </a:r>
            </a:p>
          </p:txBody>
        </p:sp>
        <p:sp>
          <p:nvSpPr>
            <p:cNvPr id="1040" name="Line 20"/>
            <p:cNvSpPr>
              <a:spLocks noChangeShapeType="1"/>
            </p:cNvSpPr>
            <p:nvPr/>
          </p:nvSpPr>
          <p:spPr bwMode="auto">
            <a:xfrm>
              <a:off x="1338" y="1464"/>
              <a:ext cx="366" cy="4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1" name="Line 21"/>
            <p:cNvSpPr>
              <a:spLocks noChangeShapeType="1"/>
            </p:cNvSpPr>
            <p:nvPr/>
          </p:nvSpPr>
          <p:spPr bwMode="auto">
            <a:xfrm flipH="1">
              <a:off x="2880" y="1449"/>
              <a:ext cx="0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2" name="Line 22"/>
            <p:cNvSpPr>
              <a:spLocks noChangeShapeType="1"/>
            </p:cNvSpPr>
            <p:nvPr/>
          </p:nvSpPr>
          <p:spPr bwMode="auto">
            <a:xfrm flipH="1">
              <a:off x="4056" y="1434"/>
              <a:ext cx="412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3" name="Line 23"/>
            <p:cNvSpPr>
              <a:spLocks noChangeShapeType="1"/>
            </p:cNvSpPr>
            <p:nvPr/>
          </p:nvSpPr>
          <p:spPr bwMode="auto">
            <a:xfrm>
              <a:off x="2880" y="2220"/>
              <a:ext cx="0" cy="3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>
              <a:off x="2880" y="2913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880" y="3585"/>
              <a:ext cx="0" cy="2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1524000" y="0"/>
            <a:ext cx="9144000" cy="792163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3600" b="1" dirty="0">
                <a:solidFill>
                  <a:srgbClr val="FFFF00"/>
                </a:solidFill>
                <a:latin typeface="+mn-lt"/>
              </a:rPr>
              <a:t>SINAN – Fluxograma dos Dados</a:t>
            </a:r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2260600" y="5576888"/>
            <a:ext cx="7880350" cy="1089025"/>
          </a:xfrm>
          <a:prstGeom prst="rect">
            <a:avLst/>
          </a:prstGeom>
          <a:solidFill>
            <a:srgbClr val="FFFFD9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pt-BR" altLang="pt-BR" sz="1800" b="1" dirty="0" smtClean="0">
                <a:latin typeface="Candara" panose="020E0502030303020204" pitchFamily="34" charset="0"/>
              </a:rPr>
              <a:t>No Rio de Janeiro, as unidades encaminham as notificações para os Serviços de Vigilância em Saúde da área de referência. Esses, por sua vez, consolidam os dados e encaminham para as DVS e estas para a SMS.</a:t>
            </a:r>
            <a:endParaRPr lang="pt-BR" altLang="pt-BR" sz="18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03225"/>
            <a:ext cx="37163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2405063" y="96838"/>
            <a:ext cx="805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http://riocomsaude.rj.gov.br/site/Conteudo/Vigilancia.aspx?Area=CIEVS</a:t>
            </a:r>
          </a:p>
        </p:txBody>
      </p:sp>
      <p:pic>
        <p:nvPicPr>
          <p:cNvPr id="2970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2363788"/>
            <a:ext cx="48736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3" y="466725"/>
            <a:ext cx="6948487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35000" y="1671638"/>
            <a:ext cx="3675063" cy="214153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95000"/>
              </a:lnSpc>
              <a:defRPr/>
            </a:pPr>
            <a:r>
              <a:rPr lang="en-GB" sz="2800" b="1" spc="-1" dirty="0"/>
              <a:t>SINAN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/>
              <a:t>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 err="1"/>
              <a:t>Ficha</a:t>
            </a:r>
            <a:r>
              <a:rPr lang="en-GB" sz="2800" b="1" spc="-1" dirty="0"/>
              <a:t> de </a:t>
            </a:r>
            <a:r>
              <a:rPr lang="en-GB" sz="2800" b="1" spc="-1" dirty="0" err="1"/>
              <a:t>Notificação</a:t>
            </a:r>
            <a:r>
              <a:rPr lang="en-GB" sz="2800" b="1" spc="-1" dirty="0"/>
              <a:t>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/>
              <a:t>Individual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1681163" y="6551613"/>
            <a:ext cx="8986837" cy="2762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5000"/>
              </a:lnSpc>
              <a:defRPr/>
            </a:pPr>
            <a:r>
              <a:rPr lang="en-GB" sz="1200" spc="-1">
                <a:latin typeface="Arial"/>
              </a:rPr>
              <a:t>Fonte: http://www.ufjf.br/hu/files/2013/04/NOTIFICACAO-INDIVIDUAL-NEGATIVA-INDIVIDUAL-OU-SURTO.pdf</a:t>
            </a:r>
            <a:endParaRPr/>
          </a:p>
        </p:txBody>
      </p:sp>
      <p:pic>
        <p:nvPicPr>
          <p:cNvPr id="16388" name="Imagem 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173038"/>
            <a:ext cx="5465762" cy="626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73138"/>
            <a:ext cx="1176972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8770938" y="2665413"/>
            <a:ext cx="3165475" cy="1069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822325" y="2665413"/>
            <a:ext cx="3165475" cy="927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74675" y="4822825"/>
            <a:ext cx="3167063" cy="927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599488" y="4054475"/>
            <a:ext cx="3165475" cy="927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141288"/>
            <a:ext cx="103743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Resultado de imagem para INVESTIGADOR"/>
          <p:cNvSpPr>
            <a:spLocks noChangeAspect="1" noChangeArrowheads="1"/>
          </p:cNvSpPr>
          <p:nvPr/>
        </p:nvSpPr>
        <p:spPr bwMode="auto">
          <a:xfrm>
            <a:off x="155575" y="-144463"/>
            <a:ext cx="36560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379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2154238"/>
            <a:ext cx="28209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725" y="2325688"/>
            <a:ext cx="2776538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088" y="2325688"/>
            <a:ext cx="244316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30288" y="139700"/>
            <a:ext cx="10033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INVESTIGAÇÃO EPIDEMIOLÓGICA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63" y="190500"/>
            <a:ext cx="570547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172200" y="3276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38150" y="1239838"/>
            <a:ext cx="9696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2400">
                <a:solidFill>
                  <a:srgbClr val="000000"/>
                </a:solidFill>
                <a:latin typeface="Tw Cen MT" pitchFamily="34" charset="0"/>
                <a:ea typeface="ＭＳ Ｐゴシック" pitchFamily="34" charset="-128"/>
              </a:rPr>
              <a:t> </a:t>
            </a:r>
            <a:r>
              <a:rPr lang="pt-BR" altLang="pt-BR" sz="2800" b="1"/>
              <a:t>O que investigar?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altLang="pt-BR" sz="2400"/>
              <a:t> Doenças de notificação compulsória;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Surtos e epidemias;</a:t>
            </a:r>
          </a:p>
          <a:p>
            <a:pPr marL="342900" lvl="1" indent="-342900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Doenças emergentes, de etiologia desconhecida ou não esclarecida;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Óbitos de causa desconhecida;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Óbitos de Mulher em Idade Fértil;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Óbito Infantil.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endParaRPr lang="pt-BR" altLang="pt-BR" sz="24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50800"/>
            <a:ext cx="9144000" cy="8270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 smtClean="0">
                <a:latin typeface="Trebuchet MS" panose="020B0603020202020204" pitchFamily="34" charset="0"/>
                <a:ea typeface="+mn-ea"/>
              </a:rPr>
              <a:t>INVESTIGAÇÃO EPIDEMIOLÓGICA</a:t>
            </a:r>
            <a:endParaRPr lang="pt-BR" altLang="pt-BR" sz="4400" b="1" dirty="0">
              <a:latin typeface="Trebuchet MS" panose="020B0603020202020204" pitchFamily="34" charset="0"/>
              <a:ea typeface="+mn-ea"/>
            </a:endParaRPr>
          </a:p>
        </p:txBody>
      </p:sp>
      <p:pic>
        <p:nvPicPr>
          <p:cNvPr id="34821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1175" y="3975100"/>
            <a:ext cx="17383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172200" y="3276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803275" y="2133600"/>
            <a:ext cx="5089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Qual é o agravo à saúde?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Quem está sendo atingido?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Onde está ocorrendo?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Quando começou a surgir?</a:t>
            </a:r>
          </a:p>
          <a:p>
            <a:pPr marL="342900" lvl="1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2400"/>
              <a:t> Por que está ocorrendo?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50800"/>
            <a:ext cx="9144000" cy="8270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 smtClean="0">
                <a:latin typeface="Trebuchet MS" panose="020B0603020202020204" pitchFamily="34" charset="0"/>
                <a:ea typeface="+mn-ea"/>
              </a:rPr>
              <a:t>INVESTIGAÇÃO EPIDEMIOLÓGICA</a:t>
            </a:r>
            <a:endParaRPr lang="pt-BR" altLang="pt-BR" sz="4400" b="1" dirty="0"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35845" name="CaixaDeTexto 1"/>
          <p:cNvSpPr txBox="1">
            <a:spLocks noChangeArrowheads="1"/>
          </p:cNvSpPr>
          <p:nvPr/>
        </p:nvSpPr>
        <p:spPr bwMode="auto">
          <a:xfrm>
            <a:off x="2871788" y="1236663"/>
            <a:ext cx="5756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800" b="1"/>
              <a:t>Perguntas a serem respondidas: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172200" y="3276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36867" name="Group 1"/>
          <p:cNvGrpSpPr>
            <a:grpSpLocks/>
          </p:cNvGrpSpPr>
          <p:nvPr/>
        </p:nvGrpSpPr>
        <p:grpSpPr bwMode="auto">
          <a:xfrm>
            <a:off x="803275" y="2133600"/>
            <a:ext cx="10042525" cy="2862263"/>
            <a:chOff x="-1308914" y="2100217"/>
            <a:chExt cx="9598659" cy="2863969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-1308914" y="2100217"/>
              <a:ext cx="4863966" cy="286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 eaLnBrk="1" hangingPunct="1">
                <a:lnSpc>
                  <a:spcPct val="150000"/>
                </a:lnSpc>
                <a:buFont typeface="Arial" charset="0"/>
                <a:buChar char="•"/>
              </a:pPr>
              <a:r>
                <a:rPr lang="pt-BR" altLang="pt-BR" sz="2400"/>
                <a:t> Qual é o agravo à saúde?</a:t>
              </a:r>
            </a:p>
            <a:p>
              <a:pPr marL="342900" lvl="1" indent="-342900" eaLnBrk="1" hangingPunct="1">
                <a:lnSpc>
                  <a:spcPct val="150000"/>
                </a:lnSpc>
                <a:buFont typeface="Arial" charset="0"/>
                <a:buChar char="•"/>
              </a:pPr>
              <a:r>
                <a:rPr lang="pt-BR" altLang="pt-BR" sz="2400"/>
                <a:t> Quem está sendo atingido?</a:t>
              </a:r>
            </a:p>
            <a:p>
              <a:pPr marL="342900" lvl="1" indent="-342900" eaLnBrk="1" hangingPunct="1">
                <a:lnSpc>
                  <a:spcPct val="150000"/>
                </a:lnSpc>
                <a:buFont typeface="Arial" charset="0"/>
                <a:buChar char="•"/>
              </a:pPr>
              <a:r>
                <a:rPr lang="pt-BR" altLang="pt-BR" sz="2400"/>
                <a:t> Onde está ocorrendo?</a:t>
              </a:r>
            </a:p>
            <a:p>
              <a:pPr marL="342900" lvl="1" indent="-342900" eaLnBrk="1" hangingPunct="1">
                <a:lnSpc>
                  <a:spcPct val="150000"/>
                </a:lnSpc>
                <a:buFont typeface="Arial" charset="0"/>
                <a:buChar char="•"/>
              </a:pPr>
              <a:r>
                <a:rPr lang="pt-BR" altLang="pt-BR" sz="2400"/>
                <a:t> Quando começou a surgir?</a:t>
              </a:r>
            </a:p>
            <a:p>
              <a:pPr marL="342900" lvl="1" indent="-342900" eaLnBrk="1" hangingPunct="1">
                <a:lnSpc>
                  <a:spcPct val="150000"/>
                </a:lnSpc>
                <a:buFont typeface="Arial" charset="0"/>
                <a:buChar char="•"/>
              </a:pPr>
              <a:r>
                <a:rPr lang="pt-BR" altLang="pt-BR" sz="2400"/>
                <a:t> Por que está ocorrendo?</a:t>
              </a:r>
            </a:p>
          </p:txBody>
        </p:sp>
        <p:sp>
          <p:nvSpPr>
            <p:cNvPr id="80903" name="Text Box 8"/>
            <p:cNvSpPr txBox="1">
              <a:spLocks noChangeArrowheads="1"/>
            </p:cNvSpPr>
            <p:nvPr/>
          </p:nvSpPr>
          <p:spPr bwMode="auto">
            <a:xfrm>
              <a:off x="4285499" y="2643466"/>
              <a:ext cx="4004246" cy="1200865"/>
            </a:xfrm>
            <a:prstGeom prst="rect">
              <a:avLst/>
            </a:prstGeom>
            <a:solidFill>
              <a:srgbClr val="FFFFD9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dirty="0">
                  <a:latin typeface="Trebuchet MS" panose="020B0603020202020204" pitchFamily="34" charset="0"/>
                  <a:ea typeface="+mn-ea"/>
                </a:rPr>
                <a:t>Orientação de condutas para interromper a cadeia de </a:t>
              </a:r>
            </a:p>
            <a:p>
              <a:pPr algn="ctr" eaLnBrk="1" hangingPunct="1">
                <a:defRPr/>
              </a:pPr>
              <a:r>
                <a:rPr lang="pt-BR" altLang="pt-BR" dirty="0">
                  <a:latin typeface="Trebuchet MS" panose="020B0603020202020204" pitchFamily="34" charset="0"/>
                  <a:ea typeface="+mn-ea"/>
                </a:rPr>
                <a:t>transmissão</a:t>
              </a:r>
            </a:p>
          </p:txBody>
        </p:sp>
      </p:grpSp>
      <p:sp>
        <p:nvSpPr>
          <p:cNvPr id="3" name="Right Brace 2"/>
          <p:cNvSpPr>
            <a:spLocks/>
          </p:cNvSpPr>
          <p:nvPr/>
        </p:nvSpPr>
        <p:spPr bwMode="auto">
          <a:xfrm>
            <a:off x="5680075" y="2227263"/>
            <a:ext cx="415925" cy="2808287"/>
          </a:xfrm>
          <a:prstGeom prst="rightBrace">
            <a:avLst>
              <a:gd name="adj1" fmla="val 830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50800"/>
            <a:ext cx="9144000" cy="8270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 smtClean="0">
                <a:latin typeface="Trebuchet MS" panose="020B0603020202020204" pitchFamily="34" charset="0"/>
                <a:ea typeface="+mn-ea"/>
              </a:rPr>
              <a:t>INVESTIGAÇÃO EPIDEMIOLÓGICA</a:t>
            </a:r>
            <a:endParaRPr lang="pt-BR" altLang="pt-BR" sz="4400" b="1" dirty="0"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36870" name="CaixaDeTexto 1"/>
          <p:cNvSpPr txBox="1">
            <a:spLocks noChangeArrowheads="1"/>
          </p:cNvSpPr>
          <p:nvPr/>
        </p:nvSpPr>
        <p:spPr bwMode="auto">
          <a:xfrm>
            <a:off x="2871788" y="1236663"/>
            <a:ext cx="5756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800" b="1"/>
              <a:t>Perguntas a serem respondidas: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172200" y="3276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82575" y="1414463"/>
            <a:ext cx="112823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400"/>
              <a:t>A investigação visa </a:t>
            </a:r>
            <a:r>
              <a:rPr lang="pt-BR" altLang="pt-BR" sz="2800" b="1">
                <a:latin typeface="Calibri" pitchFamily="34" charset="0"/>
              </a:rPr>
              <a:t>garantir a obtenção</a:t>
            </a:r>
            <a:r>
              <a:rPr lang="pt-BR" altLang="pt-BR" sz="2800">
                <a:latin typeface="Calibri" pitchFamily="34" charset="0"/>
              </a:rPr>
              <a:t>, de forma correta e completa, por meio de fontes </a:t>
            </a:r>
            <a:r>
              <a:rPr lang="pt-BR" altLang="pt-BR" sz="2800" b="1">
                <a:latin typeface="Calibri" pitchFamily="34" charset="0"/>
              </a:rPr>
              <a:t>primárias</a:t>
            </a:r>
            <a:r>
              <a:rPr lang="pt-BR" altLang="pt-BR" sz="2800">
                <a:latin typeface="Calibri" pitchFamily="34" charset="0"/>
              </a:rPr>
              <a:t> (coleta direta nos pacientes ou serviços de saúde) ou </a:t>
            </a:r>
            <a:r>
              <a:rPr lang="pt-BR" altLang="pt-BR" sz="2800" b="1">
                <a:latin typeface="Calibri" pitchFamily="34" charset="0"/>
              </a:rPr>
              <a:t>secundárias</a:t>
            </a:r>
            <a:r>
              <a:rPr lang="pt-BR" altLang="pt-BR" sz="2800">
                <a:latin typeface="Calibri" pitchFamily="34" charset="0"/>
              </a:rPr>
              <a:t> (registros não eletrônicos de serviços de saúde ou bases de dados de sistemas de informação), </a:t>
            </a:r>
            <a:r>
              <a:rPr lang="pt-BR" altLang="pt-BR" sz="2800" b="1">
                <a:latin typeface="Calibri" pitchFamily="34" charset="0"/>
              </a:rPr>
              <a:t>das informações necessárias </a:t>
            </a:r>
            <a:r>
              <a:rPr lang="pt-BR" altLang="pt-BR" sz="2800">
                <a:latin typeface="Calibri" pitchFamily="34" charset="0"/>
              </a:rPr>
              <a:t>referentes a diferentes contextos.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>
                <a:latin typeface="Calibri" pitchFamily="34" charset="0"/>
              </a:rPr>
              <a:t>Pode ser realizada em âmbito hospitalar, atenção básica, domiciliar, entre outros.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0" y="50800"/>
            <a:ext cx="9144000" cy="8270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 smtClean="0">
                <a:latin typeface="Trebuchet MS" panose="020B0603020202020204" pitchFamily="34" charset="0"/>
                <a:ea typeface="+mn-ea"/>
              </a:rPr>
              <a:t>INVESTIGAÇÃO EPIDEMIOLÓGICA</a:t>
            </a:r>
            <a:endParaRPr lang="pt-BR" altLang="pt-BR" sz="4400" b="1" dirty="0">
              <a:latin typeface="Trebuchet MS" panose="020B0603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96863"/>
            <a:ext cx="112760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5886450"/>
            <a:ext cx="102060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2374900"/>
            <a:ext cx="47561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2374900"/>
            <a:ext cx="33559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36538" y="400050"/>
            <a:ext cx="11955462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ETAPAS INVESTIGAÇÃO EPIDEMIOLÓGICA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8025" y="744538"/>
            <a:ext cx="104838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Coleta de dados sobre os casos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Busca de pistas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Busca ativa de casos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Processamento e análises parciais dos dados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Encerramento de caso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400" dirty="0"/>
              <a:t>Relatório final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2400" dirty="0"/>
          </a:p>
        </p:txBody>
      </p:sp>
      <p:pic>
        <p:nvPicPr>
          <p:cNvPr id="40963" name="Picture 2" descr="Resultado de imagem para DÚ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0663" y="404813"/>
            <a:ext cx="2736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214313"/>
            <a:ext cx="4814887" cy="599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60" name="CustomShape 1"/>
          <p:cNvSpPr/>
          <p:nvPr/>
        </p:nvSpPr>
        <p:spPr>
          <a:xfrm>
            <a:off x="876300" y="1555750"/>
            <a:ext cx="3192463" cy="26622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95000"/>
              </a:lnSpc>
              <a:defRPr/>
            </a:pPr>
            <a:r>
              <a:rPr lang="en-GB" sz="2800" b="1" spc="-1" dirty="0"/>
              <a:t>SINAN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/>
              <a:t>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 err="1"/>
              <a:t>Ficha</a:t>
            </a:r>
            <a:r>
              <a:rPr lang="en-GB" sz="2800" b="1" spc="-1" dirty="0"/>
              <a:t> de </a:t>
            </a:r>
            <a:r>
              <a:rPr lang="en-GB" sz="2800" b="1" spc="-1" dirty="0" err="1"/>
              <a:t>Investigação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GB" sz="2800" b="1" spc="-1" dirty="0" err="1"/>
              <a:t>Epidemiológica</a:t>
            </a:r>
            <a:endParaRPr dirty="0"/>
          </a:p>
        </p:txBody>
      </p:sp>
      <p:sp>
        <p:nvSpPr>
          <p:cNvPr id="161" name="CustomShape 2"/>
          <p:cNvSpPr/>
          <p:nvPr/>
        </p:nvSpPr>
        <p:spPr>
          <a:xfrm>
            <a:off x="1703388" y="6381750"/>
            <a:ext cx="8986837" cy="4492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5000"/>
              </a:lnSpc>
              <a:defRPr/>
            </a:pPr>
            <a:r>
              <a:rPr lang="en-GB" sz="1200" spc="-1">
                <a:latin typeface="Arial"/>
              </a:rPr>
              <a:t>Fonte: Guia de vigilância epidemiológica / Ministério da Saúde, Secretaria de Vigilância em Saúde. 6a ed. Brasília: Ministério da Saúde, 2005.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1524000" y="152400"/>
            <a:ext cx="9070975" cy="7207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317500" y="282575"/>
            <a:ext cx="11642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altLang="pt-BR" sz="2800"/>
              <a:t>Formulários padronizados para cada Doença de Notificação Compulsória;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altLang="pt-BR" sz="2800"/>
              <a:t>Evento inusitado – elaborar ficha de investigação especial;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altLang="pt-BR" sz="2800"/>
              <a:t>Definição de caso – padronização dos critérios diagnósticos para a entrada e a classificação final dos casos no sistema;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altLang="pt-BR" sz="2800"/>
              <a:t>Preenchimento deve ser muito cuidadoso;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altLang="pt-BR" sz="2800"/>
              <a:t>A </a:t>
            </a:r>
            <a:r>
              <a:rPr lang="pt-BR" altLang="pt-BR" sz="2800" b="1"/>
              <a:t>qualificação </a:t>
            </a:r>
            <a:r>
              <a:rPr lang="pt-BR" altLang="pt-BR" sz="2800"/>
              <a:t>das fichas de notificação e de investigação é um processo importante para garantir a </a:t>
            </a:r>
            <a:r>
              <a:rPr lang="pt-BR" altLang="pt-BR" sz="2800" b="1"/>
              <a:t>validade dos dados</a:t>
            </a:r>
            <a:r>
              <a:rPr lang="pt-BR" altLang="pt-BR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217488"/>
            <a:ext cx="58594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9953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b="1" dirty="0">
                <a:latin typeface="Trebuchet MS" panose="020B0603020202020204" pitchFamily="34" charset="0"/>
                <a:ea typeface="+mn-ea"/>
                <a:cs typeface="+mn-cs"/>
              </a:rPr>
              <a:t>VIGILÂNCIA EM SAÚDE</a:t>
            </a:r>
          </a:p>
        </p:txBody>
      </p:sp>
      <p:pic>
        <p:nvPicPr>
          <p:cNvPr id="9219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575" y="5973763"/>
            <a:ext cx="4721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2706688"/>
            <a:ext cx="115998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8" y="1462088"/>
            <a:ext cx="10558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517525"/>
            <a:ext cx="106394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55575"/>
            <a:ext cx="10987087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604838" y="0"/>
            <a:ext cx="2228850" cy="17256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501650" y="1622425"/>
            <a:ext cx="6427788" cy="13398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8407400" y="3490913"/>
            <a:ext cx="2655888" cy="1209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87600" y="2743200"/>
            <a:ext cx="2655888" cy="11922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/>
          <p:cNvSpPr txBox="1">
            <a:spLocks noChangeArrowheads="1"/>
          </p:cNvSpPr>
          <p:nvPr/>
        </p:nvSpPr>
        <p:spPr bwMode="auto">
          <a:xfrm>
            <a:off x="1982788" y="979488"/>
            <a:ext cx="2601912" cy="522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Calibri" pitchFamily="34" charset="0"/>
              </a:rPr>
              <a:t>Visita Domiciliar</a:t>
            </a:r>
          </a:p>
        </p:txBody>
      </p:sp>
      <p:sp>
        <p:nvSpPr>
          <p:cNvPr id="47107" name="CaixaDeTexto 2"/>
          <p:cNvSpPr txBox="1">
            <a:spLocks noChangeArrowheads="1"/>
          </p:cNvSpPr>
          <p:nvPr/>
        </p:nvSpPr>
        <p:spPr bwMode="auto">
          <a:xfrm>
            <a:off x="7054850" y="1025525"/>
            <a:ext cx="2601913" cy="954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Calibri" pitchFamily="34" charset="0"/>
              </a:rPr>
              <a:t>Prontuário Eletrônico</a:t>
            </a:r>
          </a:p>
        </p:txBody>
      </p:sp>
      <p:sp>
        <p:nvSpPr>
          <p:cNvPr id="47108" name="CaixaDeTexto 3"/>
          <p:cNvSpPr txBox="1">
            <a:spLocks noChangeArrowheads="1"/>
          </p:cNvSpPr>
          <p:nvPr/>
        </p:nvSpPr>
        <p:spPr bwMode="auto">
          <a:xfrm>
            <a:off x="1609725" y="4325938"/>
            <a:ext cx="2601913" cy="1814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Calibri" pitchFamily="34" charset="0"/>
              </a:rPr>
              <a:t>Entrevista com paciente internado ou ambulatorial</a:t>
            </a:r>
          </a:p>
        </p:txBody>
      </p:sp>
      <p:sp>
        <p:nvSpPr>
          <p:cNvPr id="47109" name="CaixaDeTexto 4"/>
          <p:cNvSpPr txBox="1">
            <a:spLocks noChangeArrowheads="1"/>
          </p:cNvSpPr>
          <p:nvPr/>
        </p:nvSpPr>
        <p:spPr bwMode="auto">
          <a:xfrm>
            <a:off x="7570788" y="4087813"/>
            <a:ext cx="2601912" cy="954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Calibri" pitchFamily="34" charset="0"/>
              </a:rPr>
              <a:t>Sistemas de Informação</a:t>
            </a:r>
          </a:p>
        </p:txBody>
      </p:sp>
      <p:sp>
        <p:nvSpPr>
          <p:cNvPr id="47110" name="CaixaDeTexto 5"/>
          <p:cNvSpPr txBox="1">
            <a:spLocks noChangeArrowheads="1"/>
          </p:cNvSpPr>
          <p:nvPr/>
        </p:nvSpPr>
        <p:spPr bwMode="auto">
          <a:xfrm>
            <a:off x="3863975" y="2652713"/>
            <a:ext cx="2601913" cy="522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Calibri" pitchFamily="34" charset="0"/>
              </a:rPr>
              <a:t>Prontuário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89238" y="230188"/>
            <a:ext cx="60071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EVENTOS DE MASSA</a:t>
            </a:r>
          </a:p>
        </p:txBody>
      </p:sp>
      <p:pic>
        <p:nvPicPr>
          <p:cNvPr id="4813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466850"/>
            <a:ext cx="33718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1931988"/>
            <a:ext cx="39639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gem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9138" y="1360488"/>
            <a:ext cx="3419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Imagem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4675188"/>
            <a:ext cx="30416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543050"/>
            <a:ext cx="39020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92150" y="255588"/>
            <a:ext cx="10802938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DESASTRES NATURAIS E AMBIENTAIS</a:t>
            </a:r>
          </a:p>
        </p:txBody>
      </p:sp>
      <p:pic>
        <p:nvPicPr>
          <p:cNvPr id="4915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543050"/>
            <a:ext cx="3414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925" y="1543050"/>
            <a:ext cx="3913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Imagem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" y="4025900"/>
            <a:ext cx="39020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Imagem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75" y="4025900"/>
            <a:ext cx="341471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Imagem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2925" y="4025900"/>
            <a:ext cx="391318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5762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62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385763"/>
            <a:ext cx="103949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524000" y="116632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1"/>
          <p:cNvSpPr txBox="1">
            <a:spLocks noChangeArrowheads="1"/>
          </p:cNvSpPr>
          <p:nvPr/>
        </p:nvSpPr>
        <p:spPr bwMode="auto">
          <a:xfrm>
            <a:off x="2803525" y="1084263"/>
            <a:ext cx="6053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5400"/>
              <a:t>EXERCÍCIO</a:t>
            </a:r>
          </a:p>
        </p:txBody>
      </p:sp>
      <p:sp>
        <p:nvSpPr>
          <p:cNvPr id="53251" name="AutoShape 2" descr="Resultado de imagem para EXERCÃCIO DE FIXAÃÃO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013" y="2425700"/>
            <a:ext cx="36083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/>
          <p:cNvSpPr txBox="1">
            <a:spLocks noChangeArrowheads="1"/>
          </p:cNvSpPr>
          <p:nvPr/>
        </p:nvSpPr>
        <p:spPr bwMode="auto">
          <a:xfrm>
            <a:off x="2820988" y="68263"/>
            <a:ext cx="6053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400"/>
              <a:t>CASO CLÍNICO</a:t>
            </a:r>
          </a:p>
        </p:txBody>
      </p:sp>
      <p:sp>
        <p:nvSpPr>
          <p:cNvPr id="54275" name="CaixaDeTexto 2"/>
          <p:cNvSpPr txBox="1">
            <a:spLocks noChangeArrowheads="1"/>
          </p:cNvSpPr>
          <p:nvPr/>
        </p:nvSpPr>
        <p:spPr bwMode="auto">
          <a:xfrm>
            <a:off x="779463" y="838200"/>
            <a:ext cx="10988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/>
              <a:t>Denise Ferreira, 31 anos, negra, solteira, residente na Penha, RJ. Sem história de patologias. Escolaridade: fundamental completo.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/>
              <a:t>HDA:</a:t>
            </a:r>
            <a:r>
              <a:rPr lang="pt-BR" sz="2400"/>
              <a:t>Febre há 3 dias, cefaleia, vômitos, mialgia, queda do estado geral. Procura atendimento no 4º dia, pois surgiram artralgias e algumas petéquias nos braços.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/>
              <a:t>   Ex. físico: FC:86bpm         PA:120x80mmHg              FR:20irpm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14413" y="3517900"/>
          <a:ext cx="4286456" cy="2859625"/>
        </p:xfrm>
        <a:graphic>
          <a:graphicData uri="http://schemas.openxmlformats.org/drawingml/2006/table">
            <a:tbl>
              <a:tblPr/>
              <a:tblGrid>
                <a:gridCol w="3361718"/>
                <a:gridCol w="924738"/>
              </a:tblGrid>
              <a:tr h="53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Exames  </a:t>
                      </a: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01/03/2019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0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Hem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3,6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Ht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37,7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10,4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Leucócitos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2.900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Linfócitos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17%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Plaquetas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81.000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302" name="Retângulo 4"/>
          <p:cNvSpPr>
            <a:spLocks noChangeArrowheads="1"/>
          </p:cNvSpPr>
          <p:nvPr/>
        </p:nvSpPr>
        <p:spPr bwMode="auto">
          <a:xfrm>
            <a:off x="5783263" y="3749675"/>
            <a:ext cx="59769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Paciente foi hidratada e orientada a voltar em caso de piora. Teve alta da UPA.</a:t>
            </a:r>
          </a:p>
          <a:p>
            <a:pPr algn="just"/>
            <a:r>
              <a:rPr lang="pt-BR" sz="2400"/>
              <a:t>Foram solicitados: teste rápido para dengue e sorologias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4363" y="158750"/>
            <a:ext cx="10515600" cy="10001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latin typeface="Trebuchet MS" panose="020B0603020202020204" pitchFamily="34" charset="0"/>
                <a:ea typeface="+mn-ea"/>
                <a:cs typeface="+mn-cs"/>
              </a:rPr>
              <a:t>VIGILÂNCIA EPIDEMIOLÓGICA</a:t>
            </a:r>
          </a:p>
        </p:txBody>
      </p:sp>
      <p:pic>
        <p:nvPicPr>
          <p:cNvPr id="1024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311275"/>
            <a:ext cx="109728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986463"/>
            <a:ext cx="4721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058863"/>
            <a:ext cx="105029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238250"/>
            <a:ext cx="71135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1087438"/>
            <a:ext cx="80279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1943100"/>
            <a:ext cx="57245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322263"/>
            <a:ext cx="958373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1995488"/>
            <a:ext cx="508476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058863"/>
            <a:ext cx="105029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aixaDeTexto 1"/>
          <p:cNvSpPr txBox="1">
            <a:spLocks noChangeArrowheads="1"/>
          </p:cNvSpPr>
          <p:nvPr/>
        </p:nvSpPr>
        <p:spPr bwMode="auto">
          <a:xfrm>
            <a:off x="2820988" y="347663"/>
            <a:ext cx="6053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4400"/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0850" y="1677988"/>
            <a:ext cx="11514138" cy="2862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Sem dados, de qualidade, não são geradas informações para que ações em saúde sejam efetivadas;</a:t>
            </a:r>
          </a:p>
          <a:p>
            <a:pPr algn="just">
              <a:lnSpc>
                <a:spcPct val="150000"/>
              </a:lnSpc>
              <a:defRPr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Olhar vigilante deve ser uma característica de todo profissional de saúde, seja envolvido no cuidado, na gestão ou planejamento. </a:t>
            </a:r>
          </a:p>
        </p:txBody>
      </p:sp>
      <p:pic>
        <p:nvPicPr>
          <p:cNvPr id="6042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46942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1"/>
          <p:cNvSpPr txBox="1">
            <a:spLocks noChangeArrowheads="1"/>
          </p:cNvSpPr>
          <p:nvPr/>
        </p:nvSpPr>
        <p:spPr bwMode="auto">
          <a:xfrm>
            <a:off x="2163763" y="838200"/>
            <a:ext cx="80613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400"/>
              <a:t>OBRIGADA!</a:t>
            </a:r>
          </a:p>
          <a:p>
            <a:pPr algn="ctr"/>
            <a:endParaRPr lang="pt-BR" altLang="pt-BR"/>
          </a:p>
          <a:p>
            <a:pPr algn="ctr"/>
            <a:r>
              <a:rPr lang="pt-BR" altLang="pt-BR" sz="2400"/>
              <a:t>jackie.lobato@gmail.com</a:t>
            </a:r>
          </a:p>
        </p:txBody>
      </p:sp>
      <p:pic>
        <p:nvPicPr>
          <p:cNvPr id="6144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3" y="3078163"/>
            <a:ext cx="45735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2063750" y="4870450"/>
            <a:ext cx="3960813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>
                <a:latin typeface="Arial" charset="0"/>
                <a:cs typeface="Arial" charset="0"/>
              </a:rPr>
              <a:t>INFORMAÇÃO</a:t>
            </a:r>
          </a:p>
        </p:txBody>
      </p:sp>
      <p:sp>
        <p:nvSpPr>
          <p:cNvPr id="11267" name="CaixaDeTexto 2"/>
          <p:cNvSpPr txBox="1">
            <a:spLocks noChangeArrowheads="1"/>
          </p:cNvSpPr>
          <p:nvPr/>
        </p:nvSpPr>
        <p:spPr bwMode="auto">
          <a:xfrm>
            <a:off x="4511675" y="2638425"/>
            <a:ext cx="446405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>
                <a:latin typeface="Arial" charset="0"/>
                <a:cs typeface="Arial" charset="0"/>
              </a:rPr>
              <a:t>DECISÃO</a:t>
            </a:r>
          </a:p>
        </p:txBody>
      </p:sp>
      <p:sp>
        <p:nvSpPr>
          <p:cNvPr id="11268" name="CaixaDeTexto 3"/>
          <p:cNvSpPr txBox="1">
            <a:spLocks noChangeArrowheads="1"/>
          </p:cNvSpPr>
          <p:nvPr/>
        </p:nvSpPr>
        <p:spPr bwMode="auto">
          <a:xfrm>
            <a:off x="7391400" y="549275"/>
            <a:ext cx="2881313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>
                <a:latin typeface="Arial" charset="0"/>
                <a:cs typeface="Arial" charset="0"/>
              </a:rPr>
              <a:t>AÇÃO</a:t>
            </a:r>
          </a:p>
        </p:txBody>
      </p:sp>
      <p:sp>
        <p:nvSpPr>
          <p:cNvPr id="11269" name="Seta para a direita 4"/>
          <p:cNvSpPr>
            <a:spLocks noChangeArrowheads="1"/>
          </p:cNvSpPr>
          <p:nvPr/>
        </p:nvSpPr>
        <p:spPr bwMode="auto">
          <a:xfrm rot="-2269041">
            <a:off x="4151313" y="3716338"/>
            <a:ext cx="865187" cy="865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11270" name="Seta para a direita 5"/>
          <p:cNvSpPr>
            <a:spLocks noChangeArrowheads="1"/>
          </p:cNvSpPr>
          <p:nvPr/>
        </p:nvSpPr>
        <p:spPr bwMode="auto">
          <a:xfrm rot="-2269041">
            <a:off x="7062788" y="1466850"/>
            <a:ext cx="8636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5713" y="293688"/>
            <a:ext cx="88582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CENÁRIO EPIDEMIOLÓGICO BRASILEIRO?</a:t>
            </a:r>
          </a:p>
        </p:txBody>
      </p:sp>
      <p:pic>
        <p:nvPicPr>
          <p:cNvPr id="12291" name="Picture 11" descr="http://portalsaude.saude.gov.br/images/jpg/2014/setembro/01/Imagem-para-site-DC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525" y="2884488"/>
            <a:ext cx="31988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9950" y="187325"/>
            <a:ext cx="10760075" cy="820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ATIVIDADES DA VIGILÂNCIA EPIDEMIOLÓGICA  </a:t>
            </a:r>
          </a:p>
        </p:txBody>
      </p:sp>
      <p:pic>
        <p:nvPicPr>
          <p:cNvPr id="1331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2352675"/>
            <a:ext cx="471328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 noChangeAspect="1"/>
          </p:cNvPicPr>
          <p:nvPr/>
        </p:nvPicPr>
        <p:blipFill>
          <a:blip r:embed="rId3" cstate="print"/>
          <a:srcRect t="4594" b="5840"/>
          <a:stretch>
            <a:fillRect/>
          </a:stretch>
        </p:blipFill>
        <p:spPr bwMode="auto">
          <a:xfrm>
            <a:off x="646113" y="166688"/>
            <a:ext cx="11185525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1185</Words>
  <Application>Microsoft Office PowerPoint</Application>
  <PresentationFormat>Personalizar</PresentationFormat>
  <Paragraphs>169</Paragraphs>
  <Slides>56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7" baseType="lpstr">
      <vt:lpstr>Trebuchet MS</vt:lpstr>
      <vt:lpstr>Arial</vt:lpstr>
      <vt:lpstr>Calibri Light</vt:lpstr>
      <vt:lpstr>Calibri</vt:lpstr>
      <vt:lpstr>Times New Roman</vt:lpstr>
      <vt:lpstr>Candara</vt:lpstr>
      <vt:lpstr>Wingdings</vt:lpstr>
      <vt:lpstr>ＭＳ Ｐゴシック</vt:lpstr>
      <vt:lpstr>Tw Cen MT</vt:lpstr>
      <vt:lpstr>Tema do Office</vt:lpstr>
      <vt:lpstr>CorelDRAW</vt:lpstr>
      <vt:lpstr>Slide 1</vt:lpstr>
      <vt:lpstr>Slide 2</vt:lpstr>
      <vt:lpstr>Slide 3</vt:lpstr>
      <vt:lpstr>VIGILÂNCIA EM SAÚDE</vt:lpstr>
      <vt:lpstr>Slide 5</vt:lpstr>
      <vt:lpstr>Slide 6</vt:lpstr>
      <vt:lpstr>Slide 7</vt:lpstr>
      <vt:lpstr>Slide 8</vt:lpstr>
      <vt:lpstr>Slide 9</vt:lpstr>
      <vt:lpstr>Slide 10</vt:lpstr>
      <vt:lpstr>FONTES DE DADOS PARA VIGILÂNCIA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EPIDEMIOLÓGICA</dc:title>
  <dc:creator>Jackeline Lobato</dc:creator>
  <cp:lastModifiedBy>DEB1</cp:lastModifiedBy>
  <cp:revision>175</cp:revision>
  <dcterms:created xsi:type="dcterms:W3CDTF">2016-04-09T09:39:36Z</dcterms:created>
  <dcterms:modified xsi:type="dcterms:W3CDTF">2019-03-22T12:09:16Z</dcterms:modified>
</cp:coreProperties>
</file>